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notesSlides/notesSlide2.xml" ContentType="application/vnd.openxmlformats-officedocument.presentationml.notesSlide+xml"/>
  <Override PartName="/ppt/tags/tag5.xml" ContentType="application/vnd.openxmlformats-officedocument.presentationml.tags+xml"/>
  <Override PartName="/ppt/notesSlides/notesSlide3.xml" ContentType="application/vnd.openxmlformats-officedocument.presentationml.notesSlide+xml"/>
  <Override PartName="/ppt/tags/tag6.xml" ContentType="application/vnd.openxmlformats-officedocument.presentationml.tags+xml"/>
  <Override PartName="/ppt/notesSlides/notesSlide4.xml" ContentType="application/vnd.openxmlformats-officedocument.presentationml.notesSlide+xml"/>
  <Override PartName="/ppt/tags/tag7.xml" ContentType="application/vnd.openxmlformats-officedocument.presentationml.tags+xml"/>
  <Override PartName="/ppt/notesSlides/notesSlide5.xml" ContentType="application/vnd.openxmlformats-officedocument.presentationml.notesSlide+xml"/>
  <Override PartName="/ppt/tags/tag8.xml" ContentType="application/vnd.openxmlformats-officedocument.presentationml.tags+xml"/>
  <Override PartName="/ppt/notesSlides/notesSlide6.xml" ContentType="application/vnd.openxmlformats-officedocument.presentationml.notesSlide+xml"/>
  <Override PartName="/ppt/tags/tag9.xml" ContentType="application/vnd.openxmlformats-officedocument.presentationml.tags+xml"/>
  <Override PartName="/ppt/notesSlides/notesSlide7.xml" ContentType="application/vnd.openxmlformats-officedocument.presentationml.notesSlide+xml"/>
  <Override PartName="/ppt/tags/tag10.xml" ContentType="application/vnd.openxmlformats-officedocument.presentationml.tags+xml"/>
  <Override PartName="/ppt/notesSlides/notesSlide8.xml" ContentType="application/vnd.openxmlformats-officedocument.presentationml.notesSlide+xml"/>
  <Override PartName="/ppt/tags/tag11.xml" ContentType="application/vnd.openxmlformats-officedocument.presentationml.tags+xml"/>
  <Override PartName="/ppt/notesSlides/notesSlide9.xml" ContentType="application/vnd.openxmlformats-officedocument.presentationml.notesSlide+xml"/>
  <Override PartName="/ppt/tags/tag12.xml" ContentType="application/vnd.openxmlformats-officedocument.presentationml.tags+xml"/>
  <Override PartName="/ppt/notesSlides/notesSlide10.xml" ContentType="application/vnd.openxmlformats-officedocument.presentationml.notesSlide+xml"/>
  <Override PartName="/ppt/tags/tag13.xml" ContentType="application/vnd.openxmlformats-officedocument.presentationml.tags+xml"/>
  <Override PartName="/ppt/notesSlides/notesSlide11.xml" ContentType="application/vnd.openxmlformats-officedocument.presentationml.notesSlide+xml"/>
  <Override PartName="/ppt/tags/tag14.xml" ContentType="application/vnd.openxmlformats-officedocument.presentationml.tags+xml"/>
  <Override PartName="/ppt/notesSlides/notesSlide12.xml" ContentType="application/vnd.openxmlformats-officedocument.presentationml.notesSlide+xml"/>
  <Override PartName="/ppt/tags/tag15.xml" ContentType="application/vnd.openxmlformats-officedocument.presentationml.tags+xml"/>
  <Override PartName="/ppt/notesSlides/notesSlide13.xml" ContentType="application/vnd.openxmlformats-officedocument.presentationml.notesSlide+xml"/>
  <Override PartName="/ppt/tags/tag16.xml" ContentType="application/vnd.openxmlformats-officedocument.presentationml.tags+xml"/>
  <Override PartName="/ppt/notesSlides/notesSlide14.xml" ContentType="application/vnd.openxmlformats-officedocument.presentationml.notesSlide+xml"/>
  <Override PartName="/ppt/tags/tag17.xml" ContentType="application/vnd.openxmlformats-officedocument.presentationml.tags+xml"/>
  <Override PartName="/ppt/notesSlides/notesSlide15.xml" ContentType="application/vnd.openxmlformats-officedocument.presentationml.notesSlide+xml"/>
  <Override PartName="/ppt/tags/tag18.xml" ContentType="application/vnd.openxmlformats-officedocument.presentationml.tags+xml"/>
  <Override PartName="/ppt/notesSlides/notesSlide16.xml" ContentType="application/vnd.openxmlformats-officedocument.presentationml.notesSlide+xml"/>
  <Override PartName="/ppt/tags/tag19.xml" ContentType="application/vnd.openxmlformats-officedocument.presentationml.tags+xml"/>
  <Override PartName="/ppt/notesSlides/notesSlide17.xml" ContentType="application/vnd.openxmlformats-officedocument.presentationml.notesSlide+xml"/>
  <Override PartName="/ppt/tags/tag20.xml" ContentType="application/vnd.openxmlformats-officedocument.presentationml.tags+xml"/>
  <Override PartName="/ppt/notesSlides/notesSlide18.xml" ContentType="application/vnd.openxmlformats-officedocument.presentationml.notesSlide+xml"/>
  <Override PartName="/ppt/tags/tag21.xml" ContentType="application/vnd.openxmlformats-officedocument.presentationml.tags+xml"/>
  <Override PartName="/ppt/notesSlides/notesSlide19.xml" ContentType="application/vnd.openxmlformats-officedocument.presentationml.notesSlide+xml"/>
  <Override PartName="/ppt/tags/tag22.xml" ContentType="application/vnd.openxmlformats-officedocument.presentationml.tags+xml"/>
  <Override PartName="/ppt/notesSlides/notesSlide20.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5"/>
  </p:notesMasterIdLst>
  <p:handoutMasterIdLst>
    <p:handoutMasterId r:id="rId26"/>
  </p:handoutMasterIdLst>
  <p:sldIdLst>
    <p:sldId id="319" r:id="rId5"/>
    <p:sldId id="310" r:id="rId6"/>
    <p:sldId id="334" r:id="rId7"/>
    <p:sldId id="335" r:id="rId8"/>
    <p:sldId id="328" r:id="rId9"/>
    <p:sldId id="329" r:id="rId10"/>
    <p:sldId id="330" r:id="rId11"/>
    <p:sldId id="331" r:id="rId12"/>
    <p:sldId id="332" r:id="rId13"/>
    <p:sldId id="333" r:id="rId14"/>
    <p:sldId id="336" r:id="rId15"/>
    <p:sldId id="337" r:id="rId16"/>
    <p:sldId id="323" r:id="rId17"/>
    <p:sldId id="324" r:id="rId18"/>
    <p:sldId id="325" r:id="rId19"/>
    <p:sldId id="326" r:id="rId20"/>
    <p:sldId id="327" r:id="rId21"/>
    <p:sldId id="338" r:id="rId22"/>
    <p:sldId id="339" r:id="rId23"/>
    <p:sldId id="321" r:id="rId24"/>
  </p:sldIdLst>
  <p:sldSz cx="12192000" cy="6858000"/>
  <p:notesSz cx="6858000" cy="9144000"/>
  <p:custDataLst>
    <p:tags r:id="rId2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FF35D31-558E-85D5-E936-72E0FA182983}" name="Alarcon-Najarro, Monica - CONTRACTOR" initials="MA" userId="S::Monica.Alarcon-Najarro@virginiahousing.com::e5df08a8-f201-4f0a-8145-ad05e63054da" providerId="AD"/>
  <p188:author id="{F04721FB-920E-F672-6954-3EFC57C5FB42}" name="Merz, Tarsha" initials="" userId="S::Tarsha.Merz@virginiahousing.com::3d6280f9-01b1-4d21-9611-4a0371cf4b7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EEAE3"/>
    <a:srgbClr val="006B63"/>
    <a:srgbClr val="CFE6EA"/>
    <a:srgbClr val="FF7108"/>
    <a:srgbClr val="00AC64"/>
    <a:srgbClr val="C7E1D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606" autoAdjust="0"/>
    <p:restoredTop sz="72461" autoAdjust="0"/>
  </p:normalViewPr>
  <p:slideViewPr>
    <p:cSldViewPr snapToGrid="0">
      <p:cViewPr varScale="1">
        <p:scale>
          <a:sx n="97" d="100"/>
          <a:sy n="97" d="100"/>
        </p:scale>
        <p:origin x="211" y="72"/>
      </p:cViewPr>
      <p:guideLst/>
    </p:cSldViewPr>
  </p:slideViewPr>
  <p:notesTextViewPr>
    <p:cViewPr>
      <p:scale>
        <a:sx n="1" d="1"/>
        <a:sy n="1" d="1"/>
      </p:scale>
      <p:origin x="0" y="0"/>
    </p:cViewPr>
  </p:notesTextViewPr>
  <p:notesViewPr>
    <p:cSldViewPr snapToGrid="0">
      <p:cViewPr varScale="1">
        <p:scale>
          <a:sx n="97" d="100"/>
          <a:sy n="97" d="100"/>
        </p:scale>
        <p:origin x="4328" y="20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gs" Target="tags/tag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8DD0673-29BD-484C-B6F5-D5C5278E53B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F9B1591-BDAD-E14E-8194-F621342062D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1E8B1B1-8EC9-5D4C-8CD9-58C471E5BE57}" type="datetimeFigureOut">
              <a:rPr lang="en-US" smtClean="0"/>
              <a:t>1/17/2025</a:t>
            </a:fld>
            <a:endParaRPr lang="en-US"/>
          </a:p>
        </p:txBody>
      </p:sp>
      <p:sp>
        <p:nvSpPr>
          <p:cNvPr id="4" name="Footer Placeholder 3">
            <a:extLst>
              <a:ext uri="{FF2B5EF4-FFF2-40B4-BE49-F238E27FC236}">
                <a16:creationId xmlns:a16="http://schemas.microsoft.com/office/drawing/2014/main" id="{A643D579-3935-9740-B154-34170356414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5A75DF94-6127-6848-8FD8-F5B27427D36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CCCFACB-C18F-9448-BACA-83B934DCE856}" type="slidenum">
              <a:rPr lang="en-US" smtClean="0"/>
              <a:t>‹#›</a:t>
            </a:fld>
            <a:endParaRPr lang="en-US"/>
          </a:p>
        </p:txBody>
      </p:sp>
    </p:spTree>
    <p:extLst>
      <p:ext uri="{BB962C8B-B14F-4D97-AF65-F5344CB8AC3E}">
        <p14:creationId xmlns:p14="http://schemas.microsoft.com/office/powerpoint/2010/main" val="662648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8C0DE6-5651-47F8-9C63-A6E41194E916}" type="datetimeFigureOut">
              <a:rPr lang="en-US" smtClean="0"/>
              <a:t>1/17/2025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D9A275-43D9-440D-AB80-F9658F98AEC5}" type="slidenum">
              <a:rPr lang="en-US" smtClean="0"/>
              <a:t>‹#›</a:t>
            </a:fld>
            <a:endParaRPr lang="en-US"/>
          </a:p>
        </p:txBody>
      </p:sp>
    </p:spTree>
    <p:extLst>
      <p:ext uri="{BB962C8B-B14F-4D97-AF65-F5344CB8AC3E}">
        <p14:creationId xmlns:p14="http://schemas.microsoft.com/office/powerpoint/2010/main" val="11784539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262626"/>
                </a:solidFill>
                <a:effectLst/>
                <a:latin typeface="Arial" panose="020B0604020202020204" pitchFamily="34" charset="0"/>
                <a:ea typeface="Times New Roman" panose="02020603050405020304" pitchFamily="18" charset="0"/>
                <a:cs typeface="Times New Roman" panose="02020603050405020304" pitchFamily="18" charset="0"/>
              </a:rPr>
              <a:t>[NOTE FOR FACILITATOR: Welcome the audience and share any information from your organization. Distribute the double-sided Participant Handout to the audience.]</a:t>
            </a:r>
          </a:p>
        </p:txBody>
      </p:sp>
      <p:sp>
        <p:nvSpPr>
          <p:cNvPr id="4" name="Slide Number Placeholder 3"/>
          <p:cNvSpPr>
            <a:spLocks noGrp="1"/>
          </p:cNvSpPr>
          <p:nvPr>
            <p:ph type="sldNum" sz="quarter" idx="5"/>
          </p:nvPr>
        </p:nvSpPr>
        <p:spPr/>
        <p:txBody>
          <a:bodyPr/>
          <a:lstStyle/>
          <a:p>
            <a:fld id="{DAD9A275-43D9-440D-AB80-F9658F98AEC5}" type="slidenum">
              <a:rPr lang="en-US" smtClean="0"/>
              <a:t>1</a:t>
            </a:fld>
            <a:endParaRPr lang="en-US"/>
          </a:p>
        </p:txBody>
      </p:sp>
    </p:spTree>
    <p:extLst>
      <p:ext uri="{BB962C8B-B14F-4D97-AF65-F5344CB8AC3E}">
        <p14:creationId xmlns:p14="http://schemas.microsoft.com/office/powerpoint/2010/main" val="15890523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PHA will provide you the Housing Assistance Payment (or HAP) contract. The document identifies the HCV amount that will be applied to the monthly rent and the portion that will be paid by the tenant. You must sign the HAP and return it within 60 days. The start date of the lease must match the start date of the HAP.</a:t>
            </a:r>
          </a:p>
          <a:p>
            <a:endParaRPr lang="en-US" dirty="0"/>
          </a:p>
          <a:p>
            <a:r>
              <a:rPr lang="en-US" dirty="0"/>
              <a:t>Additionally, you must offer the tenant a copy of the “Statement of Tenant Rights &amp; Responsibilities” within one month. </a:t>
            </a:r>
          </a:p>
        </p:txBody>
      </p:sp>
      <p:sp>
        <p:nvSpPr>
          <p:cNvPr id="4" name="Slide Number Placeholder 3"/>
          <p:cNvSpPr>
            <a:spLocks noGrp="1"/>
          </p:cNvSpPr>
          <p:nvPr>
            <p:ph type="sldNum" sz="quarter" idx="5"/>
          </p:nvPr>
        </p:nvSpPr>
        <p:spPr/>
        <p:txBody>
          <a:bodyPr/>
          <a:lstStyle/>
          <a:p>
            <a:fld id="{DAD9A275-43D9-440D-AB80-F9658F98AEC5}" type="slidenum">
              <a:rPr lang="en-US" smtClean="0"/>
              <a:t>10</a:t>
            </a:fld>
            <a:endParaRPr lang="en-US"/>
          </a:p>
        </p:txBody>
      </p:sp>
    </p:spTree>
    <p:extLst>
      <p:ext uri="{BB962C8B-B14F-4D97-AF65-F5344CB8AC3E}">
        <p14:creationId xmlns:p14="http://schemas.microsoft.com/office/powerpoint/2010/main" val="37190356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effectLst/>
                <a:latin typeface="Aptos" panose="020B0004020202020204" pitchFamily="34" charset="0"/>
                <a:ea typeface="Aptos" panose="020B0004020202020204" pitchFamily="34" charset="0"/>
                <a:cs typeface="Times New Roman" panose="02020603050405020304" pitchFamily="18" charset="0"/>
              </a:rPr>
              <a:t>Now, let’s shift to what happens after lease-up. If you are a landlord with tenants who have an HCV from Virginia Housing, the Landlord Portal is a powerful tool designed to streamline and enhance your experience as an HCV landlord.  </a:t>
            </a:r>
            <a:endParaRPr lang="en-US" dirty="0"/>
          </a:p>
        </p:txBody>
      </p:sp>
      <p:sp>
        <p:nvSpPr>
          <p:cNvPr id="4" name="Slide Number Placeholder 3"/>
          <p:cNvSpPr>
            <a:spLocks noGrp="1"/>
          </p:cNvSpPr>
          <p:nvPr>
            <p:ph type="sldNum" sz="quarter" idx="5"/>
          </p:nvPr>
        </p:nvSpPr>
        <p:spPr/>
        <p:txBody>
          <a:bodyPr/>
          <a:lstStyle/>
          <a:p>
            <a:fld id="{DAD9A275-43D9-440D-AB80-F9658F98AEC5}" type="slidenum">
              <a:rPr lang="en-US" smtClean="0"/>
              <a:t>11</a:t>
            </a:fld>
            <a:endParaRPr lang="en-US"/>
          </a:p>
        </p:txBody>
      </p:sp>
    </p:spTree>
    <p:extLst>
      <p:ext uri="{BB962C8B-B14F-4D97-AF65-F5344CB8AC3E}">
        <p14:creationId xmlns:p14="http://schemas.microsoft.com/office/powerpoint/2010/main" val="32707106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Aft>
                <a:spcPts val="800"/>
              </a:spcAft>
            </a:pPr>
            <a:r>
              <a:rPr lang="en-US" sz="1100" dirty="0">
                <a:effectLst/>
                <a:latin typeface="Aptos" panose="020B0004020202020204" pitchFamily="34" charset="0"/>
                <a:ea typeface="Aptos" panose="020B0004020202020204" pitchFamily="34" charset="0"/>
                <a:cs typeface="Times New Roman" panose="02020603050405020304" pitchFamily="18" charset="0"/>
              </a:rPr>
              <a:t>By using the HCV Landlord Portal, you save time, reduce administrative burdens, and gain peace of mind knowing your transactions and communications with the Virginia Housing program are efficient and transparent.</a:t>
            </a:r>
          </a:p>
          <a:p>
            <a:pPr marL="0" marR="0">
              <a:lnSpc>
                <a:spcPct val="107000"/>
              </a:lnSpc>
              <a:spcAft>
                <a:spcPts val="800"/>
              </a:spcAft>
            </a:pPr>
            <a:endParaRPr lang="en-US" sz="1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100" dirty="0">
                <a:effectLst/>
                <a:latin typeface="Aptos" panose="020B0004020202020204" pitchFamily="34" charset="0"/>
                <a:ea typeface="Aptos" panose="020B0004020202020204" pitchFamily="34" charset="0"/>
                <a:cs typeface="Times New Roman" panose="02020603050405020304" pitchFamily="18" charset="0"/>
              </a:rPr>
              <a:t>Take advantage of the HCV Landlord Portal today and enjoy a seamless partnership with the Housing Choice Voucher program!</a:t>
            </a:r>
          </a:p>
          <a:p>
            <a:pPr marL="0" marR="0">
              <a:lnSpc>
                <a:spcPct val="107000"/>
              </a:lnSpc>
              <a:spcAft>
                <a:spcPts val="800"/>
              </a:spcAft>
            </a:pPr>
            <a:r>
              <a:rPr lang="en-US" sz="1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r>
              <a:rPr lang="en-US" sz="1100" dirty="0">
                <a:effectLst/>
                <a:latin typeface="Aptos" panose="020B0004020202020204" pitchFamily="34" charset="0"/>
                <a:ea typeface="Aptos" panose="020B0004020202020204" pitchFamily="34" charset="0"/>
                <a:cs typeface="Times New Roman" panose="02020603050405020304" pitchFamily="18" charset="0"/>
              </a:rPr>
              <a:t>The Landlord Portal offers:</a:t>
            </a:r>
          </a:p>
          <a:p>
            <a:pPr marL="171450" marR="0" indent="-171450">
              <a:lnSpc>
                <a:spcPct val="107000"/>
              </a:lnSpc>
              <a:spcAft>
                <a:spcPts val="800"/>
              </a:spcAft>
              <a:buFont typeface="Arial" panose="020B0604020202020204" pitchFamily="34" charset="0"/>
              <a:buChar char="•"/>
            </a:pPr>
            <a:r>
              <a:rPr lang="en-US" sz="1100" dirty="0">
                <a:effectLst/>
                <a:latin typeface="Aptos" panose="020B0004020202020204" pitchFamily="34" charset="0"/>
                <a:ea typeface="Aptos" panose="020B0004020202020204" pitchFamily="34" charset="0"/>
                <a:cs typeface="Times New Roman" panose="02020603050405020304" pitchFamily="18" charset="0"/>
              </a:rPr>
              <a:t>Real-time access to payment information (at any time, you can access and view your HAP details, including the payment history and upcoming disbursements, as well as track deposits to ensure you’re paid accurately and on-time)</a:t>
            </a:r>
          </a:p>
          <a:p>
            <a:pPr marL="171450" marR="0" indent="-171450">
              <a:lnSpc>
                <a:spcPct val="107000"/>
              </a:lnSpc>
              <a:spcAft>
                <a:spcPts val="800"/>
              </a:spcAft>
              <a:buFont typeface="Arial" panose="020B0604020202020204" pitchFamily="34" charset="0"/>
              <a:buChar char="•"/>
            </a:pPr>
            <a:r>
              <a:rPr lang="en-US" sz="1100" dirty="0">
                <a:effectLst/>
                <a:latin typeface="Aptos" panose="020B0004020202020204" pitchFamily="34" charset="0"/>
                <a:ea typeface="Aptos" panose="020B0004020202020204" pitchFamily="34" charset="0"/>
                <a:cs typeface="Times New Roman" panose="02020603050405020304" pitchFamily="18" charset="0"/>
              </a:rPr>
              <a:t>Records management (you can view tenant-specific details like lease terms, rent portions, and contract start and end dates; if you have multiple HCV tenants, the Landlord Portal will keep your tenant agreements and HAP Contracts organized)</a:t>
            </a:r>
          </a:p>
          <a:p>
            <a:pPr marL="171450" marR="0" indent="-171450">
              <a:lnSpc>
                <a:spcPct val="107000"/>
              </a:lnSpc>
              <a:spcAft>
                <a:spcPts val="800"/>
              </a:spcAft>
              <a:buFont typeface="Arial" panose="020B0604020202020204" pitchFamily="34" charset="0"/>
              <a:buChar char="•"/>
            </a:pPr>
            <a:r>
              <a:rPr lang="en-US" sz="1100" dirty="0">
                <a:effectLst/>
                <a:latin typeface="Aptos" panose="020B0004020202020204" pitchFamily="34" charset="0"/>
                <a:ea typeface="Aptos" panose="020B0004020202020204" pitchFamily="34" charset="0"/>
                <a:cs typeface="Times New Roman" panose="02020603050405020304" pitchFamily="18" charset="0"/>
              </a:rPr>
              <a:t>Document submission and management (you can submit documents as well as access essential documents, such as the lease agreement and/or inspection reports; you can reduce the need for manual paperwork and paper files by managing contracts and records digitally in the portal)</a:t>
            </a:r>
          </a:p>
          <a:p>
            <a:pPr marL="171450" marR="0" indent="-171450">
              <a:lnSpc>
                <a:spcPct val="107000"/>
              </a:lnSpc>
              <a:spcAft>
                <a:spcPts val="800"/>
              </a:spcAft>
              <a:buFont typeface="Arial" panose="020B0604020202020204" pitchFamily="34" charset="0"/>
              <a:buChar char="•"/>
            </a:pPr>
            <a:r>
              <a:rPr lang="en-US" sz="1100" dirty="0">
                <a:effectLst/>
                <a:latin typeface="Aptos" panose="020B0004020202020204" pitchFamily="34" charset="0"/>
                <a:ea typeface="Aptos" panose="020B0004020202020204" pitchFamily="34" charset="0"/>
                <a:cs typeface="Times New Roman" panose="02020603050405020304" pitchFamily="18" charset="0"/>
              </a:rPr>
              <a:t>Communication messaging and support (you can directly contact your tenant’s HCV Program representative if you have questions or need any assistance; you can also receive updates and notifications about any changes in policy, contract and/or tenant status)</a:t>
            </a:r>
          </a:p>
          <a:p>
            <a:pPr marL="171450" marR="0" indent="-171450">
              <a:lnSpc>
                <a:spcPct val="107000"/>
              </a:lnSpc>
              <a:spcAft>
                <a:spcPts val="800"/>
              </a:spcAft>
              <a:buFont typeface="Arial" panose="020B0604020202020204" pitchFamily="34" charset="0"/>
              <a:buChar char="•"/>
            </a:pPr>
            <a:r>
              <a:rPr lang="en-US" sz="1100" dirty="0">
                <a:effectLst/>
                <a:latin typeface="Aptos" panose="020B0004020202020204" pitchFamily="34" charset="0"/>
                <a:ea typeface="Aptos" panose="020B0004020202020204" pitchFamily="34" charset="0"/>
                <a:cs typeface="Times New Roman" panose="02020603050405020304" pitchFamily="18" charset="0"/>
              </a:rPr>
              <a:t>Transparent information about inspection tracking (you can view and track the results of the required property inspections; you can get reminders about your upcoming inspections to ensure compliance with HCV standards) </a:t>
            </a:r>
          </a:p>
          <a:p>
            <a:pPr marL="171450" marR="0" indent="-171450">
              <a:lnSpc>
                <a:spcPct val="107000"/>
              </a:lnSpc>
              <a:spcAft>
                <a:spcPts val="800"/>
              </a:spcAft>
              <a:buFont typeface="Arial" panose="020B0604020202020204" pitchFamily="34" charset="0"/>
              <a:buChar char="•"/>
            </a:pPr>
            <a:r>
              <a:rPr lang="en-US" sz="1100" dirty="0">
                <a:effectLst/>
                <a:latin typeface="Aptos" panose="020B0004020202020204" pitchFamily="34" charset="0"/>
                <a:ea typeface="Aptos" panose="020B0004020202020204" pitchFamily="34" charset="0"/>
                <a:cs typeface="Times New Roman" panose="02020603050405020304" pitchFamily="18" charset="0"/>
              </a:rPr>
              <a:t>Simplified process for rent adjustments (you can request rent increases directly through the portal and monitor the status of your request – and any approvals – in real-time)</a:t>
            </a:r>
          </a:p>
          <a:p>
            <a:pPr marL="171450" marR="0" indent="-171450">
              <a:lnSpc>
                <a:spcPct val="107000"/>
              </a:lnSpc>
              <a:spcAft>
                <a:spcPts val="800"/>
              </a:spcAft>
              <a:buFont typeface="Arial" panose="020B0604020202020204" pitchFamily="34" charset="0"/>
              <a:buChar char="•"/>
            </a:pPr>
            <a:r>
              <a:rPr lang="en-US" sz="1100" dirty="0">
                <a:effectLst/>
                <a:latin typeface="Aptos" panose="020B0004020202020204" pitchFamily="34" charset="0"/>
                <a:ea typeface="Aptos" panose="020B0004020202020204" pitchFamily="34" charset="0"/>
                <a:cs typeface="Times New Roman" panose="02020603050405020304" pitchFamily="18" charset="0"/>
              </a:rPr>
              <a:t>24/7 access to your account and records (you can access the HCV Landlord Portal anytime and via any device, eliminating the need for in-person meetings and/or lengthy phone calls)</a:t>
            </a:r>
          </a:p>
          <a:p>
            <a:pPr marL="171450" marR="0" indent="-171450">
              <a:lnSpc>
                <a:spcPct val="107000"/>
              </a:lnSpc>
              <a:spcAft>
                <a:spcPts val="800"/>
              </a:spcAft>
              <a:buFont typeface="Arial" panose="020B0604020202020204" pitchFamily="34" charset="0"/>
              <a:buChar char="•"/>
            </a:pPr>
            <a:r>
              <a:rPr lang="en-US" sz="1100" dirty="0">
                <a:effectLst/>
                <a:latin typeface="Aptos" panose="020B0004020202020204" pitchFamily="34" charset="0"/>
                <a:ea typeface="Aptos" panose="020B0004020202020204" pitchFamily="34" charset="0"/>
                <a:cs typeface="Times New Roman" panose="02020603050405020304" pitchFamily="18" charset="0"/>
              </a:rPr>
              <a:t>Improved and increased transparency (the portal was designed with efficiencies for you and the tenants; you can access program requirements, monitor tenant eligibility to ensure a smooth lease-up, and easily access and track all program related transactions and communications for better accountability)</a:t>
            </a:r>
          </a:p>
        </p:txBody>
      </p:sp>
      <p:sp>
        <p:nvSpPr>
          <p:cNvPr id="4" name="Slide Number Placeholder 3"/>
          <p:cNvSpPr>
            <a:spLocks noGrp="1"/>
          </p:cNvSpPr>
          <p:nvPr>
            <p:ph type="sldNum" sz="quarter" idx="5"/>
          </p:nvPr>
        </p:nvSpPr>
        <p:spPr/>
        <p:txBody>
          <a:bodyPr/>
          <a:lstStyle/>
          <a:p>
            <a:fld id="{DAD9A275-43D9-440D-AB80-F9658F98AEC5}" type="slidenum">
              <a:rPr lang="en-US" smtClean="0"/>
              <a:t>12</a:t>
            </a:fld>
            <a:endParaRPr lang="en-US"/>
          </a:p>
        </p:txBody>
      </p:sp>
    </p:spTree>
    <p:extLst>
      <p:ext uri="{BB962C8B-B14F-4D97-AF65-F5344CB8AC3E}">
        <p14:creationId xmlns:p14="http://schemas.microsoft.com/office/powerpoint/2010/main" val="13776092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Last, let’s discuss federal and state laws. In the Commonwealth of Virginia, laws exist to protect </a:t>
            </a:r>
            <a:r>
              <a:rPr lang="en-US" b="1" u="sng" dirty="0"/>
              <a:t>both</a:t>
            </a:r>
            <a:r>
              <a:rPr lang="en-US" dirty="0"/>
              <a:t> tenants and landlords. These include the Virginia Fair Housing Law </a:t>
            </a:r>
            <a:r>
              <a:rPr lang="en-US" u="sng" dirty="0"/>
              <a:t>and</a:t>
            </a:r>
            <a:r>
              <a:rPr lang="en-US" dirty="0"/>
              <a:t> the Virginia Residential Landlord and Tenant Act (or VRLTA).</a:t>
            </a:r>
          </a:p>
          <a:p>
            <a:endParaRPr lang="en-US" dirty="0"/>
          </a:p>
          <a:p>
            <a:r>
              <a:rPr lang="en-US" dirty="0"/>
              <a:t>The laws provide guidance, as well as information on when landlords are legally exempt from following the rule of the laws.</a:t>
            </a:r>
          </a:p>
          <a:p>
            <a:endParaRPr lang="en-US" dirty="0"/>
          </a:p>
          <a:p>
            <a:r>
              <a:rPr lang="en-US" dirty="0">
                <a:highlight>
                  <a:srgbClr val="FFFF00"/>
                </a:highlight>
              </a:rPr>
              <a:t>[NOTE FOR FACILITATOR: VRLTA is spoken as V-R-L-T-A.]</a:t>
            </a:r>
          </a:p>
          <a:p>
            <a:endParaRPr lang="en-US" dirty="0"/>
          </a:p>
          <a:p>
            <a:endParaRPr lang="en-US" dirty="0"/>
          </a:p>
        </p:txBody>
      </p:sp>
      <p:sp>
        <p:nvSpPr>
          <p:cNvPr id="4" name="Slide Number Placeholder 3"/>
          <p:cNvSpPr>
            <a:spLocks noGrp="1"/>
          </p:cNvSpPr>
          <p:nvPr>
            <p:ph type="sldNum" sz="quarter" idx="5"/>
          </p:nvPr>
        </p:nvSpPr>
        <p:spPr/>
        <p:txBody>
          <a:bodyPr/>
          <a:lstStyle/>
          <a:p>
            <a:fld id="{DAD9A275-43D9-440D-AB80-F9658F98AEC5}" type="slidenum">
              <a:rPr lang="en-US" smtClean="0"/>
              <a:t>13</a:t>
            </a:fld>
            <a:endParaRPr lang="en-US"/>
          </a:p>
        </p:txBody>
      </p:sp>
    </p:spTree>
    <p:extLst>
      <p:ext uri="{BB962C8B-B14F-4D97-AF65-F5344CB8AC3E}">
        <p14:creationId xmlns:p14="http://schemas.microsoft.com/office/powerpoint/2010/main" val="33782971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first law we’ll focus on is the Virginia Fair Housing Law. The law provides specific guidelines to landlords regarding tenant selection in order to prevent discrimination. The law is in response to historic housing discrimination based on race, national origin, sex, etc. </a:t>
            </a:r>
          </a:p>
          <a:p>
            <a:endParaRPr lang="en-US" dirty="0"/>
          </a:p>
          <a:p>
            <a:r>
              <a:rPr lang="en-US" dirty="0"/>
              <a:t>As of July 1, 2020, “source of funds” was added as a protected class. “Source of funds” describes the way in which tenants pay their rent. This means it is illegal for a landlord in Virginia to deny a tenant solely because they use government subsidies or vouchers for their rent. </a:t>
            </a:r>
          </a:p>
          <a:p>
            <a:endParaRPr lang="en-US" dirty="0"/>
          </a:p>
          <a:p>
            <a:r>
              <a:rPr lang="en-US" dirty="0"/>
              <a:t>The Virginia Fair Housing Law isn’t saying you can never deny a rental application. As the landlord, you still reserve the right to screen your applicants to ensure they meet your criteria. Permissible (or allowed) reasons to deny a rental application are based on factors such as: </a:t>
            </a:r>
          </a:p>
          <a:p>
            <a:pPr marL="171450" indent="-171450">
              <a:buFont typeface="Arial" panose="020B0604020202020204" pitchFamily="34" charset="0"/>
              <a:buChar char="•"/>
            </a:pPr>
            <a:r>
              <a:rPr lang="en-US" dirty="0"/>
              <a:t>Poor credit history</a:t>
            </a:r>
          </a:p>
          <a:p>
            <a:pPr marL="171450" indent="-171450">
              <a:buFont typeface="Arial" panose="020B0604020202020204" pitchFamily="34" charset="0"/>
              <a:buChar char="•"/>
            </a:pPr>
            <a:r>
              <a:rPr lang="en-US" dirty="0"/>
              <a:t>Insufficient income</a:t>
            </a:r>
          </a:p>
          <a:p>
            <a:pPr marL="171450" indent="-171450">
              <a:buFont typeface="Arial" panose="020B0604020202020204" pitchFamily="34" charset="0"/>
              <a:buChar char="•"/>
            </a:pPr>
            <a:r>
              <a:rPr lang="en-US" dirty="0"/>
              <a:t>Negative rental history</a:t>
            </a:r>
          </a:p>
          <a:p>
            <a:pPr marL="171450" indent="-171450">
              <a:buFont typeface="Arial" panose="020B0604020202020204" pitchFamily="34" charset="0"/>
              <a:buChar char="•"/>
            </a:pPr>
            <a:r>
              <a:rPr lang="en-US" dirty="0"/>
              <a:t>Failure to meet legitimate criteria (for example: the applicant has a criminal record or the applicant has a history of damaging properties they’ve rented)</a:t>
            </a:r>
          </a:p>
          <a:p>
            <a:endParaRPr lang="en-US" dirty="0"/>
          </a:p>
          <a:p>
            <a:r>
              <a:rPr lang="en-US" dirty="0"/>
              <a:t>However, the Virginia Fair Housing Law is clear: you cannot deny an otherwise satisfactory applicant because they will use their housing voucher towards the monthly rent. Additionally, you cannot deny an otherwise satisfactory applicant based on:</a:t>
            </a:r>
          </a:p>
          <a:p>
            <a:pPr marL="171450" indent="-171450">
              <a:buFont typeface="Arial" panose="020B0604020202020204" pitchFamily="34" charset="0"/>
              <a:buChar char="•"/>
            </a:pPr>
            <a:r>
              <a:rPr lang="en-US" dirty="0"/>
              <a:t>Their race or skin color</a:t>
            </a:r>
          </a:p>
          <a:p>
            <a:pPr marL="171450" indent="-171450">
              <a:buFont typeface="Arial" panose="020B0604020202020204" pitchFamily="34" charset="0"/>
              <a:buChar char="•"/>
            </a:pPr>
            <a:r>
              <a:rPr lang="en-US" dirty="0"/>
              <a:t>Their religion</a:t>
            </a:r>
          </a:p>
          <a:p>
            <a:pPr marL="171450" indent="-171450">
              <a:buFont typeface="Arial" panose="020B0604020202020204" pitchFamily="34" charset="0"/>
              <a:buChar char="•"/>
            </a:pPr>
            <a:r>
              <a:rPr lang="en-US" dirty="0"/>
              <a:t>Their national origin</a:t>
            </a:r>
          </a:p>
          <a:p>
            <a:pPr marL="171450" indent="-171450">
              <a:buFont typeface="Arial" panose="020B0604020202020204" pitchFamily="34" charset="0"/>
              <a:buChar char="•"/>
            </a:pPr>
            <a:r>
              <a:rPr lang="en-US" dirty="0"/>
              <a:t>Their sex</a:t>
            </a:r>
          </a:p>
          <a:p>
            <a:pPr marL="171450" indent="-171450">
              <a:buFont typeface="Arial" panose="020B0604020202020204" pitchFamily="34" charset="0"/>
              <a:buChar char="•"/>
            </a:pPr>
            <a:r>
              <a:rPr lang="en-US" dirty="0"/>
              <a:t>Their family status</a:t>
            </a:r>
          </a:p>
          <a:p>
            <a:pPr marL="171450" indent="-171450">
              <a:buFont typeface="Arial" panose="020B0604020202020204" pitchFamily="34" charset="0"/>
              <a:buChar char="•"/>
            </a:pPr>
            <a:r>
              <a:rPr lang="en-US" dirty="0"/>
              <a:t>Their disability</a:t>
            </a:r>
          </a:p>
        </p:txBody>
      </p:sp>
      <p:sp>
        <p:nvSpPr>
          <p:cNvPr id="4" name="Slide Number Placeholder 3"/>
          <p:cNvSpPr>
            <a:spLocks noGrp="1"/>
          </p:cNvSpPr>
          <p:nvPr>
            <p:ph type="sldNum" sz="quarter" idx="5"/>
          </p:nvPr>
        </p:nvSpPr>
        <p:spPr/>
        <p:txBody>
          <a:bodyPr/>
          <a:lstStyle/>
          <a:p>
            <a:fld id="{DAD9A275-43D9-440D-AB80-F9658F98AEC5}" type="slidenum">
              <a:rPr lang="en-US" smtClean="0"/>
              <a:t>14</a:t>
            </a:fld>
            <a:endParaRPr lang="en-US"/>
          </a:p>
        </p:txBody>
      </p:sp>
    </p:spTree>
    <p:extLst>
      <p:ext uri="{BB962C8B-B14F-4D97-AF65-F5344CB8AC3E}">
        <p14:creationId xmlns:p14="http://schemas.microsoft.com/office/powerpoint/2010/main" val="25824280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next law we’ll focus on is the VRLTA. This law governs the rights and responsibilities of both landlords like you and your tenants. The law dictates key protections for landlords, such as:</a:t>
            </a:r>
          </a:p>
          <a:p>
            <a:pPr marL="171450" indent="-171450">
              <a:buFont typeface="Arial" panose="020B0604020202020204" pitchFamily="34" charset="0"/>
              <a:buChar char="•"/>
            </a:pPr>
            <a:r>
              <a:rPr lang="en-US" dirty="0"/>
              <a:t>Your right to collect and retain a security deposit (though it is capped at two months’ rent)</a:t>
            </a:r>
          </a:p>
          <a:p>
            <a:pPr marL="171450" indent="-171450">
              <a:buFont typeface="Arial" panose="020B0604020202020204" pitchFamily="34" charset="0"/>
              <a:buChar char="•"/>
            </a:pPr>
            <a:r>
              <a:rPr lang="en-US" dirty="0"/>
              <a:t>Your legal remedies if the tenant violates their lease (this includes violations like non-payment of rent, damage to the rental property, and more)</a:t>
            </a:r>
          </a:p>
          <a:p>
            <a:pPr marL="171450" indent="-171450">
              <a:buFont typeface="Arial" panose="020B0604020202020204" pitchFamily="34" charset="0"/>
              <a:buChar char="•"/>
            </a:pPr>
            <a:r>
              <a:rPr lang="en-US" dirty="0"/>
              <a:t>The timelines you must follow if it’s necessary to evict the tenant and the requirements for providing proper notice</a:t>
            </a:r>
          </a:p>
          <a:p>
            <a:pPr marL="171450" indent="-171450">
              <a:buFont typeface="Arial" panose="020B0604020202020204" pitchFamily="34" charset="0"/>
              <a:buChar char="•"/>
            </a:pPr>
            <a:r>
              <a:rPr lang="en-US" dirty="0"/>
              <a:t>Limited liability for damages to the rental unit and/or property caused by the tenant (whether due to negligence or willful destruction)</a:t>
            </a:r>
          </a:p>
          <a:p>
            <a:endParaRPr lang="en-US" dirty="0"/>
          </a:p>
          <a:p>
            <a:r>
              <a:rPr lang="en-US" dirty="0"/>
              <a:t>A pro tip to share: all landlords are encouraged to review their lease agreements carefully to ensure compliance with all VRLTA requirements.</a:t>
            </a:r>
          </a:p>
        </p:txBody>
      </p:sp>
      <p:sp>
        <p:nvSpPr>
          <p:cNvPr id="4" name="Slide Number Placeholder 3"/>
          <p:cNvSpPr>
            <a:spLocks noGrp="1"/>
          </p:cNvSpPr>
          <p:nvPr>
            <p:ph type="sldNum" sz="quarter" idx="5"/>
          </p:nvPr>
        </p:nvSpPr>
        <p:spPr/>
        <p:txBody>
          <a:bodyPr/>
          <a:lstStyle/>
          <a:p>
            <a:fld id="{DAD9A275-43D9-440D-AB80-F9658F98AEC5}" type="slidenum">
              <a:rPr lang="en-US" smtClean="0"/>
              <a:t>15</a:t>
            </a:fld>
            <a:endParaRPr lang="en-US"/>
          </a:p>
        </p:txBody>
      </p:sp>
    </p:spTree>
    <p:extLst>
      <p:ext uri="{BB962C8B-B14F-4D97-AF65-F5344CB8AC3E}">
        <p14:creationId xmlns:p14="http://schemas.microsoft.com/office/powerpoint/2010/main" val="18165452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While we’d encourage all landlords to screen and accept applicants using their HCV or other subsidy assistance, the Virginia Fair Housing Law does include an exemption rule. This exemption legally allows specific landlords to opt-out of accepting an HCV applicant. The exemption is determined by the size of the landlord’s rental portfolio.</a:t>
            </a:r>
          </a:p>
          <a:p>
            <a:endParaRPr lang="en-US" dirty="0"/>
          </a:p>
          <a:p>
            <a:r>
              <a:rPr lang="en-US" dirty="0"/>
              <a:t>If the landlord has three or fewer rental units in Virginia, they are not required to accept HCV applicants. </a:t>
            </a:r>
          </a:p>
          <a:p>
            <a:endParaRPr lang="en-US" dirty="0"/>
          </a:p>
          <a:p>
            <a:r>
              <a:rPr lang="en-US" dirty="0"/>
              <a:t>If the landlord has four or more rental units in Virginia, they are required to comply with the Virginia Fair Housing Law and accept the HCV applicant. (However, the applicant must meet all the screening criteria too.)</a:t>
            </a:r>
          </a:p>
          <a:p>
            <a:endParaRPr lang="en-US" dirty="0"/>
          </a:p>
          <a:p>
            <a:r>
              <a:rPr lang="en-US" dirty="0"/>
              <a:t>You’re highly encouraged to be familiar with state and federal housing laws to ensure compliance. Staying informed about legal protections minimizes risks and fosters fair housing practices.</a:t>
            </a:r>
          </a:p>
        </p:txBody>
      </p:sp>
      <p:sp>
        <p:nvSpPr>
          <p:cNvPr id="4" name="Slide Number Placeholder 3"/>
          <p:cNvSpPr>
            <a:spLocks noGrp="1"/>
          </p:cNvSpPr>
          <p:nvPr>
            <p:ph type="sldNum" sz="quarter" idx="5"/>
          </p:nvPr>
        </p:nvSpPr>
        <p:spPr/>
        <p:txBody>
          <a:bodyPr/>
          <a:lstStyle/>
          <a:p>
            <a:fld id="{DAD9A275-43D9-440D-AB80-F9658F98AEC5}" type="slidenum">
              <a:rPr lang="en-US" smtClean="0"/>
              <a:t>16</a:t>
            </a:fld>
            <a:endParaRPr lang="en-US"/>
          </a:p>
        </p:txBody>
      </p:sp>
    </p:spTree>
    <p:extLst>
      <p:ext uri="{BB962C8B-B14F-4D97-AF65-F5344CB8AC3E}">
        <p14:creationId xmlns:p14="http://schemas.microsoft.com/office/powerpoint/2010/main" val="5336197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review a short case study. Danielle has two rental properties: one in Virginia Beach and one in Hampton. Her Virginia Beach property is vacant and, because she’s eager to locate a new tenant, she’s listed it on VirginiaHousingSearch.com. </a:t>
            </a:r>
          </a:p>
          <a:p>
            <a:endParaRPr lang="en-US" dirty="0"/>
          </a:p>
          <a:p>
            <a:r>
              <a:rPr lang="en-US" dirty="0"/>
              <a:t>A potential tenant contacts her to complete the rental application and tenant screening process. Danielle reviews the documentation and sees the tenant has an acceptable credit score and an acceptable rental history. Additionally, the applicant passed the criminal background check. The applicant has an HCV they intend to use for a portion of the monthly rent.</a:t>
            </a:r>
          </a:p>
          <a:p>
            <a:endParaRPr lang="en-US" dirty="0"/>
          </a:p>
          <a:p>
            <a:r>
              <a:rPr lang="en-US" dirty="0"/>
              <a:t>What should Danielle do?</a:t>
            </a:r>
          </a:p>
          <a:p>
            <a:endParaRPr lang="en-US" dirty="0"/>
          </a:p>
          <a:p>
            <a:r>
              <a:rPr lang="en-US" dirty="0">
                <a:highlight>
                  <a:srgbClr val="FFFF00"/>
                </a:highlight>
              </a:rPr>
              <a:t>[NOTE FOR FACILITATOR: Lead a discussion with the audience about Danielle’s options. Question prompts to ask the group include:</a:t>
            </a:r>
          </a:p>
          <a:p>
            <a:pPr marL="171450" indent="-171450">
              <a:buFont typeface="Arial" panose="020B0604020202020204" pitchFamily="34" charset="0"/>
              <a:buChar char="•"/>
            </a:pPr>
            <a:r>
              <a:rPr lang="en-US" dirty="0">
                <a:highlight>
                  <a:srgbClr val="FFFF00"/>
                </a:highlight>
              </a:rPr>
              <a:t>Can Danielle deny the applicant? Why or why not? </a:t>
            </a:r>
          </a:p>
          <a:p>
            <a:pPr marL="171450" indent="-171450">
              <a:buFont typeface="Arial" panose="020B0604020202020204" pitchFamily="34" charset="0"/>
              <a:buChar char="•"/>
            </a:pPr>
            <a:r>
              <a:rPr lang="en-US" dirty="0">
                <a:highlight>
                  <a:srgbClr val="FFFF00"/>
                </a:highlight>
              </a:rPr>
              <a:t>Discounting the HCV for a moment, does this applicant satisfy the screening criteria?</a:t>
            </a:r>
          </a:p>
          <a:p>
            <a:pPr marL="171450" indent="-171450">
              <a:buFont typeface="Arial" panose="020B0604020202020204" pitchFamily="34" charset="0"/>
              <a:buChar char="•"/>
            </a:pPr>
            <a:r>
              <a:rPr lang="en-US" dirty="0">
                <a:highlight>
                  <a:srgbClr val="FFFF00"/>
                </a:highlight>
              </a:rPr>
              <a:t>Is Danielle using the same screening criteria for this applicant that she does for all the others?</a:t>
            </a:r>
          </a:p>
          <a:p>
            <a:pPr marL="171450" indent="-171450">
              <a:buFont typeface="Arial" panose="020B0604020202020204" pitchFamily="34" charset="0"/>
              <a:buChar char="•"/>
            </a:pPr>
            <a:endParaRPr lang="en-US" dirty="0">
              <a:highlight>
                <a:srgbClr val="FFFF00"/>
              </a:highlight>
            </a:endParaRPr>
          </a:p>
          <a:p>
            <a:pPr marL="0" indent="0">
              <a:buFont typeface="Arial" panose="020B0604020202020204" pitchFamily="34" charset="0"/>
              <a:buNone/>
            </a:pPr>
            <a:r>
              <a:rPr lang="en-US" dirty="0">
                <a:highlight>
                  <a:srgbClr val="FFFF00"/>
                </a:highlight>
              </a:rPr>
              <a:t>The desired response is “Danielle should accept the applicant provided they meet her screening criteria, but she’s legally allowed to opt-out of renting to the voucher applicant because she has three or fewer rental properties in Virginia.”</a:t>
            </a:r>
          </a:p>
        </p:txBody>
      </p:sp>
      <p:sp>
        <p:nvSpPr>
          <p:cNvPr id="4" name="Slide Number Placeholder 3"/>
          <p:cNvSpPr>
            <a:spLocks noGrp="1"/>
          </p:cNvSpPr>
          <p:nvPr>
            <p:ph type="sldNum" sz="quarter" idx="5"/>
          </p:nvPr>
        </p:nvSpPr>
        <p:spPr/>
        <p:txBody>
          <a:bodyPr/>
          <a:lstStyle/>
          <a:p>
            <a:fld id="{DAD9A275-43D9-440D-AB80-F9658F98AEC5}" type="slidenum">
              <a:rPr lang="en-US" smtClean="0"/>
              <a:t>17</a:t>
            </a:fld>
            <a:endParaRPr lang="en-US"/>
          </a:p>
        </p:txBody>
      </p:sp>
    </p:spTree>
    <p:extLst>
      <p:ext uri="{BB962C8B-B14F-4D97-AF65-F5344CB8AC3E}">
        <p14:creationId xmlns:p14="http://schemas.microsoft.com/office/powerpoint/2010/main" val="1627076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highlight>
                  <a:srgbClr val="FFFF00"/>
                </a:highlight>
              </a:rPr>
              <a:t>[NOTE FOR FACILITATOR: Please address any remaining questions from the audience]</a:t>
            </a:r>
          </a:p>
          <a:p>
            <a:endParaRPr lang="en-US" dirty="0"/>
          </a:p>
        </p:txBody>
      </p:sp>
      <p:sp>
        <p:nvSpPr>
          <p:cNvPr id="4" name="Slide Number Placeholder 3"/>
          <p:cNvSpPr>
            <a:spLocks noGrp="1"/>
          </p:cNvSpPr>
          <p:nvPr>
            <p:ph type="sldNum" sz="quarter" idx="5"/>
          </p:nvPr>
        </p:nvSpPr>
        <p:spPr/>
        <p:txBody>
          <a:bodyPr/>
          <a:lstStyle/>
          <a:p>
            <a:fld id="{DAD9A275-43D9-440D-AB80-F9658F98AEC5}" type="slidenum">
              <a:rPr lang="en-US" smtClean="0"/>
              <a:t>18</a:t>
            </a:fld>
            <a:endParaRPr lang="en-US"/>
          </a:p>
        </p:txBody>
      </p:sp>
    </p:spTree>
    <p:extLst>
      <p:ext uri="{BB962C8B-B14F-4D97-AF65-F5344CB8AC3E}">
        <p14:creationId xmlns:p14="http://schemas.microsoft.com/office/powerpoint/2010/main" val="41712677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highlight>
                  <a:srgbClr val="FFFF00"/>
                </a:highlight>
              </a:rPr>
              <a:t>[NOTE FOR FACILITATOR: Please manually type your contact info on this screen prior to the presentation]</a:t>
            </a:r>
          </a:p>
          <a:p>
            <a:endParaRPr lang="en-US" dirty="0"/>
          </a:p>
        </p:txBody>
      </p:sp>
      <p:sp>
        <p:nvSpPr>
          <p:cNvPr id="4" name="Slide Number Placeholder 3"/>
          <p:cNvSpPr>
            <a:spLocks noGrp="1"/>
          </p:cNvSpPr>
          <p:nvPr>
            <p:ph type="sldNum" sz="quarter" idx="5"/>
          </p:nvPr>
        </p:nvSpPr>
        <p:spPr/>
        <p:txBody>
          <a:bodyPr/>
          <a:lstStyle/>
          <a:p>
            <a:fld id="{DAD9A275-43D9-440D-AB80-F9658F98AEC5}" type="slidenum">
              <a:rPr lang="en-US" smtClean="0"/>
              <a:t>19</a:t>
            </a:fld>
            <a:endParaRPr lang="en-US"/>
          </a:p>
        </p:txBody>
      </p:sp>
    </p:spTree>
    <p:extLst>
      <p:ext uri="{BB962C8B-B14F-4D97-AF65-F5344CB8AC3E}">
        <p14:creationId xmlns:p14="http://schemas.microsoft.com/office/powerpoint/2010/main" val="12583394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are the four topics we’ll be covering during today’s presentation.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highlight>
                  <a:srgbClr val="FFFF00"/>
                </a:highlight>
              </a:rPr>
              <a:t>[NOTE FOR FACILITATOR: Advise the audience if they should hold their questions until the end or ask them as you go through the content. HCV is spoken as H-C-V.]</a:t>
            </a:r>
          </a:p>
        </p:txBody>
      </p:sp>
      <p:sp>
        <p:nvSpPr>
          <p:cNvPr id="4" name="Slide Number Placeholder 3"/>
          <p:cNvSpPr>
            <a:spLocks noGrp="1"/>
          </p:cNvSpPr>
          <p:nvPr>
            <p:ph type="sldNum" sz="quarter" idx="5"/>
          </p:nvPr>
        </p:nvSpPr>
        <p:spPr/>
        <p:txBody>
          <a:bodyPr/>
          <a:lstStyle/>
          <a:p>
            <a:fld id="{DAD9A275-43D9-440D-AB80-F9658F98AEC5}" type="slidenum">
              <a:rPr lang="en-US" smtClean="0"/>
              <a:t>2</a:t>
            </a:fld>
            <a:endParaRPr lang="en-US"/>
          </a:p>
        </p:txBody>
      </p:sp>
    </p:spTree>
    <p:extLst>
      <p:ext uri="{BB962C8B-B14F-4D97-AF65-F5344CB8AC3E}">
        <p14:creationId xmlns:p14="http://schemas.microsoft.com/office/powerpoint/2010/main" val="8465517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FOR FACILITATOR: Collect the email addresses of any participant who would like the Participant Handout </a:t>
            </a:r>
            <a:r>
              <a:rPr lang="en-US"/>
              <a:t>emailed so </a:t>
            </a:r>
            <a:r>
              <a:rPr lang="en-US" dirty="0"/>
              <a:t>they can click/tap the links directly from their device.]</a:t>
            </a:r>
          </a:p>
        </p:txBody>
      </p:sp>
      <p:sp>
        <p:nvSpPr>
          <p:cNvPr id="4" name="Slide Number Placeholder 3"/>
          <p:cNvSpPr>
            <a:spLocks noGrp="1"/>
          </p:cNvSpPr>
          <p:nvPr>
            <p:ph type="sldNum" sz="quarter" idx="5"/>
          </p:nvPr>
        </p:nvSpPr>
        <p:spPr/>
        <p:txBody>
          <a:bodyPr/>
          <a:lstStyle/>
          <a:p>
            <a:fld id="{DAD9A275-43D9-440D-AB80-F9658F98AEC5}" type="slidenum">
              <a:rPr lang="en-US" smtClean="0"/>
              <a:t>20</a:t>
            </a:fld>
            <a:endParaRPr lang="en-US"/>
          </a:p>
        </p:txBody>
      </p:sp>
    </p:spTree>
    <p:extLst>
      <p:ext uri="{BB962C8B-B14F-4D97-AF65-F5344CB8AC3E}">
        <p14:creationId xmlns:p14="http://schemas.microsoft.com/office/powerpoint/2010/main" val="12079134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First, we’ll talk about the benefits of renting to HCV tenants. There’s benefits to you too, just as there are benefits to the tenants!</a:t>
            </a:r>
          </a:p>
        </p:txBody>
      </p:sp>
      <p:sp>
        <p:nvSpPr>
          <p:cNvPr id="4" name="Slide Number Placeholder 3"/>
          <p:cNvSpPr>
            <a:spLocks noGrp="1"/>
          </p:cNvSpPr>
          <p:nvPr>
            <p:ph type="sldNum" sz="quarter" idx="5"/>
          </p:nvPr>
        </p:nvSpPr>
        <p:spPr/>
        <p:txBody>
          <a:bodyPr/>
          <a:lstStyle/>
          <a:p>
            <a:fld id="{DAD9A275-43D9-440D-AB80-F9658F98AEC5}" type="slidenum">
              <a:rPr lang="en-US" smtClean="0"/>
              <a:t>3</a:t>
            </a:fld>
            <a:endParaRPr lang="en-US"/>
          </a:p>
        </p:txBody>
      </p:sp>
    </p:spTree>
    <p:extLst>
      <p:ext uri="{BB962C8B-B14F-4D97-AF65-F5344CB8AC3E}">
        <p14:creationId xmlns:p14="http://schemas.microsoft.com/office/powerpoint/2010/main" val="37217615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First and foremost, by renting to HCV tenants, you are doing your part to help your neighbors in your community.</a:t>
            </a:r>
          </a:p>
          <a:p>
            <a:pPr marL="171450" indent="-171450">
              <a:buFont typeface="Arial" panose="020B0604020202020204" pitchFamily="34" charset="0"/>
              <a:buChar char="•"/>
            </a:pPr>
            <a:r>
              <a:rPr lang="en-US" dirty="0"/>
              <a:t>When HCV tenants have access to safe and affordable rental housing, like the units you offer, the entire community benefits and homelessness is reduced.</a:t>
            </a:r>
          </a:p>
          <a:p>
            <a:pPr marL="171450" indent="-171450">
              <a:buFont typeface="Arial" panose="020B0604020202020204" pitchFamily="34" charset="0"/>
              <a:buChar char="•"/>
            </a:pPr>
            <a:r>
              <a:rPr lang="en-US" dirty="0"/>
              <a:t>Additionally, it provides opportunities for low-income families to move into lower-poverty neighborhoods, increasing the likelihood of positive outcomes for children and adults. These positive outcomes lead to new opportunities, like higher earning potential and better schools. </a:t>
            </a:r>
          </a:p>
          <a:p>
            <a:pPr marL="171450" indent="-171450">
              <a:buFont typeface="Arial" panose="020B0604020202020204" pitchFamily="34" charset="0"/>
              <a:buChar char="•"/>
            </a:pPr>
            <a:r>
              <a:rPr lang="en-US" dirty="0"/>
              <a:t>With their HCV, families can move into privately owned units, this reduces housing instability and overcrowding in publicly funded housing developments.</a:t>
            </a:r>
          </a:p>
          <a:p>
            <a:pPr marL="171450" indent="-171450">
              <a:buFont typeface="Arial" panose="020B0604020202020204" pitchFamily="34" charset="0"/>
              <a:buChar char="•"/>
            </a:pPr>
            <a:r>
              <a:rPr lang="en-US" dirty="0"/>
              <a:t>Don’t forget what the HCV acronym stands for: Housing Choice Voucher. The voucher is essential to helping low-income individuals and families have a choice (and a voice) in their housing.</a:t>
            </a:r>
          </a:p>
          <a:p>
            <a:pPr marL="171450" indent="-171450">
              <a:buFont typeface="Arial" panose="020B0604020202020204" pitchFamily="34" charset="0"/>
              <a:buChar char="•"/>
            </a:pPr>
            <a:r>
              <a:rPr lang="en-US" dirty="0"/>
              <a:t>Finally, by using their HCV to help afford rent, low-income individuals and families (as well as seniors and people with disabilities) won’t have to make the impossible choice of affording rent and medication or food.</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dirty="0"/>
              <a:t>But remember, we said there were benefits to you, the landlord, too. You benefit it in different ways from renting to HCV tenants.</a:t>
            </a:r>
          </a:p>
          <a:p>
            <a:pPr marL="171450" indent="-171450">
              <a:buFont typeface="Arial" panose="020B0604020202020204" pitchFamily="34" charset="0"/>
              <a:buChar char="•"/>
            </a:pPr>
            <a:r>
              <a:rPr lang="en-US" dirty="0"/>
              <a:t>First, when all payments are received by you, you’ll receive consistent, market-rate rent for your unit. Your HCV tenant will pay up to 30% of their income in rent to you and then their voucher will cover the rest of the monthly rent due (up to a cap based on HUD estimates). Remember, the HAP contract you sign will explain the breakdown of the amounts that will be paid to you.</a:t>
            </a:r>
          </a:p>
          <a:p>
            <a:pPr marL="171450" indent="-171450">
              <a:buFont typeface="Arial" panose="020B0604020202020204" pitchFamily="34" charset="0"/>
              <a:buChar char="•"/>
            </a:pPr>
            <a:r>
              <a:rPr lang="en-US" dirty="0"/>
              <a:t>Additionally, you’re protected from financial loss if the HCV tenant suffers an unexpected financial hardship.</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Additionally, by renting to HCV tenants, you’ll receive free inspections of the unit. Regular safety inspections are required for participation in the HCV Program, starting with the initial lease-up HQS inspection and followed by annual HQS inspections. The inspections are (again) conducted at no cost to you </a:t>
            </a:r>
            <a:r>
              <a:rPr lang="en-US" u="sng" dirty="0"/>
              <a:t>and</a:t>
            </a:r>
            <a:r>
              <a:rPr lang="en-US" dirty="0"/>
              <a:t> you’ll receive a copy of the report. These inspections help ensure all health, safety and quality standards are met. By ensuring the unit must always pass HQS inspections, this helps to ensure the value of the unit is maintained and that maintenance issues are addressed early on (when repairs and cost are less intense). With a history of the unit receiving the HQS inspections, you may identify new opportunities to apply for unit improvement assistance through grant programs. (For example, Virginia Housing offers grants to help ensure accessible and barrier-free rental housing. You can learn more at VirginiaHousing.com/</a:t>
            </a:r>
            <a:r>
              <a:rPr lang="en-US" dirty="0" err="1"/>
              <a:t>GrantingFreedom</a:t>
            </a:r>
            <a:r>
              <a:rPr lang="en-US" dirty="0"/>
              <a:t>).</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Finally, as a landlord to one or more HCV tenants, you reserve and retain all of your rights as landlords. Additionally, you could experience increased tenant stability and reduced vacancy periods, ensuring the census of your rental portfolio is high. You’re able to charge market-rate rent while attracting tenants who might otherwise be priced out and/or struggle to afford it. Also, tenants are pre-screened for eligibility as a requirement for participation in the HCV program. (Therefore, the pre-screened tenants are helpful for landlords like you to have and may be the same thing included in your Tenant Selection Plan.)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AD9A275-43D9-440D-AB80-F9658F98AEC5}" type="slidenum">
              <a:rPr lang="en-US" smtClean="0"/>
              <a:t>4</a:t>
            </a:fld>
            <a:endParaRPr lang="en-US"/>
          </a:p>
        </p:txBody>
      </p:sp>
    </p:spTree>
    <p:extLst>
      <p:ext uri="{BB962C8B-B14F-4D97-AF65-F5344CB8AC3E}">
        <p14:creationId xmlns:p14="http://schemas.microsoft.com/office/powerpoint/2010/main" val="16693795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Next, let’s talk about the lease-up process. This starts when you list the unit as available for rent </a:t>
            </a:r>
            <a:r>
              <a:rPr lang="en-US" u="sng" dirty="0"/>
              <a:t>and</a:t>
            </a:r>
            <a:r>
              <a:rPr lang="en-US" dirty="0"/>
              <a:t> we’ll cover the entire process of what to expect if your tenant has a HCV.</a:t>
            </a:r>
          </a:p>
        </p:txBody>
      </p:sp>
      <p:sp>
        <p:nvSpPr>
          <p:cNvPr id="4" name="Slide Number Placeholder 3"/>
          <p:cNvSpPr>
            <a:spLocks noGrp="1"/>
          </p:cNvSpPr>
          <p:nvPr>
            <p:ph type="sldNum" sz="quarter" idx="5"/>
          </p:nvPr>
        </p:nvSpPr>
        <p:spPr/>
        <p:txBody>
          <a:bodyPr/>
          <a:lstStyle/>
          <a:p>
            <a:fld id="{DAD9A275-43D9-440D-AB80-F9658F98AEC5}" type="slidenum">
              <a:rPr lang="en-US" smtClean="0"/>
              <a:t>5</a:t>
            </a:fld>
            <a:endParaRPr lang="en-US"/>
          </a:p>
        </p:txBody>
      </p:sp>
    </p:spTree>
    <p:extLst>
      <p:ext uri="{BB962C8B-B14F-4D97-AF65-F5344CB8AC3E}">
        <p14:creationId xmlns:p14="http://schemas.microsoft.com/office/powerpoint/2010/main" val="25021426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lease-up process starts when you list your available units. HCV tenants will search the private rental housing market for available units, just like non-HCV tenants. Virginia Housing sponsors VirginiaHousingSearch.com, a free resource landlords can use to list their available units. To list your units, you’ll be prompted to provide all the applicable information about the unit, such as the number of bedrooms, the number of bathrooms, the monthly rent amount, your contact information, etc. (Using other rental housing locator sites may charge fees for you to list your units.)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Whether the applicant you come across is using an HCV for their rent or not, consistent screening of all tenants is key. Determine what criteria is acceptable to you and what criteria is unacceptable. These include screening points such as: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Income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Background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Household members</a:t>
            </a:r>
          </a:p>
        </p:txBody>
      </p:sp>
      <p:sp>
        <p:nvSpPr>
          <p:cNvPr id="4" name="Slide Number Placeholder 3"/>
          <p:cNvSpPr>
            <a:spLocks noGrp="1"/>
          </p:cNvSpPr>
          <p:nvPr>
            <p:ph type="sldNum" sz="quarter" idx="5"/>
          </p:nvPr>
        </p:nvSpPr>
        <p:spPr/>
        <p:txBody>
          <a:bodyPr/>
          <a:lstStyle/>
          <a:p>
            <a:fld id="{DAD9A275-43D9-440D-AB80-F9658F98AEC5}" type="slidenum">
              <a:rPr lang="en-US" smtClean="0"/>
              <a:t>6</a:t>
            </a:fld>
            <a:endParaRPr lang="en-US"/>
          </a:p>
        </p:txBody>
      </p:sp>
    </p:spTree>
    <p:extLst>
      <p:ext uri="{BB962C8B-B14F-4D97-AF65-F5344CB8AC3E}">
        <p14:creationId xmlns:p14="http://schemas.microsoft.com/office/powerpoint/2010/main" val="33896485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Once you’ve reviewed the applicant, determined they’re an acceptable tenant, and that you’ll accept their HCV as a form of rent payment, they’ll give you the Request for Tenancy Approval (or RFTA). The RFTA is required by the agency issuing the applicant’s HCV. You’ll complete the document and provide the requested documentation.</a:t>
            </a:r>
          </a:p>
          <a:p>
            <a:endParaRPr lang="en-US" dirty="0"/>
          </a:p>
          <a:p>
            <a:r>
              <a:rPr lang="en-US" dirty="0"/>
              <a:t>Be sure you complete the form in its entirety by providing correct contact information (for yourself and the applicant), the address of the rental unit (not your current home address), the lead-based paint disclosure, and your tax information (for payment purposes).</a:t>
            </a:r>
          </a:p>
          <a:p>
            <a:endParaRPr lang="en-US" dirty="0"/>
          </a:p>
          <a:p>
            <a:endParaRPr lang="en-US" dirty="0"/>
          </a:p>
          <a:p>
            <a:r>
              <a:rPr lang="en-US" dirty="0">
                <a:highlight>
                  <a:srgbClr val="FFFF00"/>
                </a:highlight>
              </a:rPr>
              <a:t>[NOTE FOR FACILITATOR: RFTA is pronounced “raft-ah”.]</a:t>
            </a:r>
          </a:p>
        </p:txBody>
      </p:sp>
      <p:sp>
        <p:nvSpPr>
          <p:cNvPr id="4" name="Slide Number Placeholder 3"/>
          <p:cNvSpPr>
            <a:spLocks noGrp="1"/>
          </p:cNvSpPr>
          <p:nvPr>
            <p:ph type="sldNum" sz="quarter" idx="5"/>
          </p:nvPr>
        </p:nvSpPr>
        <p:spPr/>
        <p:txBody>
          <a:bodyPr/>
          <a:lstStyle/>
          <a:p>
            <a:fld id="{DAD9A275-43D9-440D-AB80-F9658F98AEC5}" type="slidenum">
              <a:rPr lang="en-US" smtClean="0"/>
              <a:t>7</a:t>
            </a:fld>
            <a:endParaRPr lang="en-US"/>
          </a:p>
        </p:txBody>
      </p:sp>
    </p:spTree>
    <p:extLst>
      <p:ext uri="{BB962C8B-B14F-4D97-AF65-F5344CB8AC3E}">
        <p14:creationId xmlns:p14="http://schemas.microsoft.com/office/powerpoint/2010/main" val="26889479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Once the RFTA is returned to the PHA, they’ll process it and then schedule the rental unit for the Housing Quality Standards (or HQS) inspection. The PHA will contact you to schedule the inspection within 15 days of receiving the RFTA or the “unit available” date you noted on the RFTA. All utilities must be on at the time of the inspection. (This inspection is provided at no-cost to the landlord nor the tenant.)</a:t>
            </a:r>
          </a:p>
          <a:p>
            <a:endParaRPr lang="en-US" dirty="0"/>
          </a:p>
          <a:p>
            <a:r>
              <a:rPr lang="en-US" dirty="0"/>
              <a:t>The result of the inspection is available within three to five business days. </a:t>
            </a:r>
          </a:p>
          <a:p>
            <a:endParaRPr lang="en-US" dirty="0"/>
          </a:p>
          <a:p>
            <a:r>
              <a:rPr lang="en-US" dirty="0">
                <a:highlight>
                  <a:srgbClr val="FFFF00"/>
                </a:highlight>
              </a:rPr>
              <a:t>[NOTE FOR FACILITATOR: HQS is spoken as “H-Q-S”.]</a:t>
            </a:r>
          </a:p>
          <a:p>
            <a:endParaRPr lang="en-US" dirty="0"/>
          </a:p>
        </p:txBody>
      </p:sp>
      <p:sp>
        <p:nvSpPr>
          <p:cNvPr id="4" name="Slide Number Placeholder 3"/>
          <p:cNvSpPr>
            <a:spLocks noGrp="1"/>
          </p:cNvSpPr>
          <p:nvPr>
            <p:ph type="sldNum" sz="quarter" idx="5"/>
          </p:nvPr>
        </p:nvSpPr>
        <p:spPr/>
        <p:txBody>
          <a:bodyPr/>
          <a:lstStyle/>
          <a:p>
            <a:fld id="{DAD9A275-43D9-440D-AB80-F9658F98AEC5}" type="slidenum">
              <a:rPr lang="en-US" smtClean="0"/>
              <a:t>8</a:t>
            </a:fld>
            <a:endParaRPr lang="en-US"/>
          </a:p>
        </p:txBody>
      </p:sp>
    </p:spTree>
    <p:extLst>
      <p:ext uri="{BB962C8B-B14F-4D97-AF65-F5344CB8AC3E}">
        <p14:creationId xmlns:p14="http://schemas.microsoft.com/office/powerpoint/2010/main" val="5402255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 unit fails the HQS inspection, you’ll be notified of the issues that need to be corrected on-site following the inspection (if you’re present for it) and via postal mail or email. (The tenant will be notified too.) You’ll also be notified of the time frame for correcting the issues before the re-inspection. You’ll typically have 30 days to complete the repairs. Once the repairs are completed, notify the PHA and an inspector will schedule a time to verify all issues are resolved.</a:t>
            </a:r>
          </a:p>
          <a:p>
            <a:endParaRPr lang="en-US" dirty="0"/>
          </a:p>
          <a:p>
            <a:r>
              <a:rPr lang="en-US" dirty="0"/>
              <a:t>It’s extremely important to know only one re-inspection will be offered. (If the unit fails the re-inspection, the PHA will not approve the tenant to use their HCV for the unit.) </a:t>
            </a:r>
          </a:p>
          <a:p>
            <a:endParaRPr lang="en-US" dirty="0"/>
          </a:p>
          <a:p>
            <a:r>
              <a:rPr lang="en-US" dirty="0"/>
              <a:t>Once the unit is determined to have passed the HQS inspection, the lease-up process will continue, and the move-in date can be scheduled for within the next 30 days. The lease effective date </a:t>
            </a:r>
            <a:r>
              <a:rPr lang="en-US" u="sng" dirty="0"/>
              <a:t>must start</a:t>
            </a:r>
            <a:r>
              <a:rPr lang="en-US" dirty="0"/>
              <a:t> on or after the pass date of the inspection. Additionally, the responsibility of who pays the utilities (the landlord or the tenant) must be verified.</a:t>
            </a:r>
          </a:p>
          <a:p>
            <a:endParaRPr lang="en-US" dirty="0"/>
          </a:p>
        </p:txBody>
      </p:sp>
      <p:sp>
        <p:nvSpPr>
          <p:cNvPr id="4" name="Slide Number Placeholder 3"/>
          <p:cNvSpPr>
            <a:spLocks noGrp="1"/>
          </p:cNvSpPr>
          <p:nvPr>
            <p:ph type="sldNum" sz="quarter" idx="5"/>
          </p:nvPr>
        </p:nvSpPr>
        <p:spPr/>
        <p:txBody>
          <a:bodyPr/>
          <a:lstStyle/>
          <a:p>
            <a:fld id="{DAD9A275-43D9-440D-AB80-F9658F98AEC5}" type="slidenum">
              <a:rPr lang="en-US" smtClean="0"/>
              <a:t>9</a:t>
            </a:fld>
            <a:endParaRPr lang="en-US"/>
          </a:p>
        </p:txBody>
      </p:sp>
    </p:spTree>
    <p:extLst>
      <p:ext uri="{BB962C8B-B14F-4D97-AF65-F5344CB8AC3E}">
        <p14:creationId xmlns:p14="http://schemas.microsoft.com/office/powerpoint/2010/main" val="281345767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Master" Target="../slideMasters/slideMaster1.xml"/><Relationship Id="rId1" Type="http://schemas.openxmlformats.org/officeDocument/2006/relationships/tags" Target="../tags/tag2.xml"/><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7" name="Picture 6" descr="Person standing indoors, holding clipboard with formal document, handing keys to smiling couple">
            <a:extLst>
              <a:ext uri="{FF2B5EF4-FFF2-40B4-BE49-F238E27FC236}">
                <a16:creationId xmlns:a16="http://schemas.microsoft.com/office/drawing/2014/main" id="{2F93647A-4BE7-8AAA-D892-B21CDBAFC3D0}"/>
              </a:ext>
            </a:extLst>
          </p:cNvPr>
          <p:cNvPicPr>
            <a:picLocks noChangeAspect="1"/>
          </p:cNvPicPr>
          <p:nvPr userDrawn="1"/>
        </p:nvPicPr>
        <p:blipFill>
          <a:blip r:embed="rId3">
            <a:extLst>
              <a:ext uri="{28A0092B-C50C-407E-A947-70E740481C1C}">
                <a14:useLocalDpi xmlns:a14="http://schemas.microsoft.com/office/drawing/2010/main" val="0"/>
              </a:ext>
            </a:extLst>
          </a:blip>
          <a:srcRect l="1939" r="1939"/>
          <a:stretch/>
        </p:blipFill>
        <p:spPr>
          <a:xfrm>
            <a:off x="2799944" y="-21653"/>
            <a:ext cx="9933561" cy="6889592"/>
          </a:xfrm>
          <a:prstGeom prst="rect">
            <a:avLst/>
          </a:prstGeom>
        </p:spPr>
      </p:pic>
      <p:sp>
        <p:nvSpPr>
          <p:cNvPr id="11" name="Freeform 10">
            <a:extLst>
              <a:ext uri="{FF2B5EF4-FFF2-40B4-BE49-F238E27FC236}">
                <a16:creationId xmlns:a16="http://schemas.microsoft.com/office/drawing/2014/main" id="{84B6A1A7-CB6F-D1C1-9038-D6F5F77A76C4}"/>
              </a:ext>
            </a:extLst>
          </p:cNvPr>
          <p:cNvSpPr/>
          <p:nvPr userDrawn="1"/>
        </p:nvSpPr>
        <p:spPr>
          <a:xfrm>
            <a:off x="0" y="-21653"/>
            <a:ext cx="8610600" cy="6907696"/>
          </a:xfrm>
          <a:custGeom>
            <a:avLst/>
            <a:gdLst>
              <a:gd name="connsiteX0" fmla="*/ 8610600 w 8610600"/>
              <a:gd name="connsiteY0" fmla="*/ 0 h 6901542"/>
              <a:gd name="connsiteX1" fmla="*/ 0 w 8610600"/>
              <a:gd name="connsiteY1" fmla="*/ 0 h 6901542"/>
              <a:gd name="connsiteX2" fmla="*/ 0 w 8610600"/>
              <a:gd name="connsiteY2" fmla="*/ 6901542 h 6901542"/>
              <a:gd name="connsiteX3" fmla="*/ 3505200 w 8610600"/>
              <a:gd name="connsiteY3" fmla="*/ 6901542 h 6901542"/>
              <a:gd name="connsiteX4" fmla="*/ 8610600 w 8610600"/>
              <a:gd name="connsiteY4" fmla="*/ 0 h 6901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10600" h="6901542">
                <a:moveTo>
                  <a:pt x="8610600" y="0"/>
                </a:moveTo>
                <a:lnTo>
                  <a:pt x="0" y="0"/>
                </a:lnTo>
                <a:lnTo>
                  <a:pt x="0" y="6901542"/>
                </a:lnTo>
                <a:lnTo>
                  <a:pt x="3505200" y="6901542"/>
                </a:lnTo>
                <a:lnTo>
                  <a:pt x="861060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itle 1">
            <a:extLst>
              <a:ext uri="{FF2B5EF4-FFF2-40B4-BE49-F238E27FC236}">
                <a16:creationId xmlns:a16="http://schemas.microsoft.com/office/drawing/2014/main" id="{C0650A2A-2A2D-50A6-DFDF-A17B3AB45A0A}"/>
              </a:ext>
            </a:extLst>
          </p:cNvPr>
          <p:cNvSpPr>
            <a:spLocks noGrp="1"/>
          </p:cNvSpPr>
          <p:nvPr>
            <p:ph type="title" hasCustomPrompt="1"/>
          </p:nvPr>
        </p:nvSpPr>
        <p:spPr>
          <a:xfrm>
            <a:off x="519894" y="1133061"/>
            <a:ext cx="5576106" cy="937844"/>
          </a:xfrm>
        </p:spPr>
        <p:txBody>
          <a:bodyPr anchor="t">
            <a:noAutofit/>
          </a:bodyPr>
          <a:lstStyle>
            <a:lvl1pPr>
              <a:defRPr sz="3600" b="1">
                <a:solidFill>
                  <a:schemeClr val="tx1">
                    <a:lumMod val="50000"/>
                    <a:lumOff val="50000"/>
                  </a:schemeClr>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16" name="Text Placeholder 2">
            <a:extLst>
              <a:ext uri="{FF2B5EF4-FFF2-40B4-BE49-F238E27FC236}">
                <a16:creationId xmlns:a16="http://schemas.microsoft.com/office/drawing/2014/main" id="{4C2CFAF6-482F-293E-CCBD-0F1561429D31}"/>
              </a:ext>
            </a:extLst>
          </p:cNvPr>
          <p:cNvSpPr>
            <a:spLocks noGrp="1"/>
          </p:cNvSpPr>
          <p:nvPr>
            <p:ph type="body" idx="1"/>
          </p:nvPr>
        </p:nvSpPr>
        <p:spPr>
          <a:xfrm>
            <a:off x="519894" y="2158853"/>
            <a:ext cx="5576106" cy="476341"/>
          </a:xfrm>
        </p:spPr>
        <p:txBody>
          <a:bodyPr anchor="t"/>
          <a:lstStyle>
            <a:lvl1pPr marL="0" indent="0">
              <a:buNone/>
              <a:defRPr sz="2400">
                <a:solidFill>
                  <a:schemeClr val="tx1">
                    <a:tint val="75000"/>
                  </a:schemeClr>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18" name="Text Placeholder 2">
            <a:extLst>
              <a:ext uri="{FF2B5EF4-FFF2-40B4-BE49-F238E27FC236}">
                <a16:creationId xmlns:a16="http://schemas.microsoft.com/office/drawing/2014/main" id="{2A59E0CA-B90B-1DA1-21EB-5BA5669ACF2A}"/>
              </a:ext>
            </a:extLst>
          </p:cNvPr>
          <p:cNvSpPr>
            <a:spLocks noGrp="1"/>
          </p:cNvSpPr>
          <p:nvPr>
            <p:ph type="body" idx="10"/>
          </p:nvPr>
        </p:nvSpPr>
        <p:spPr>
          <a:xfrm>
            <a:off x="519894" y="2753876"/>
            <a:ext cx="4648454" cy="476341"/>
          </a:xfrm>
        </p:spPr>
        <p:txBody>
          <a:bodyPr>
            <a:normAutofit/>
          </a:bodyPr>
          <a:lstStyle>
            <a:lvl1pPr marL="0" indent="0">
              <a:buNone/>
              <a:defRPr sz="2000">
                <a:solidFill>
                  <a:srgbClr val="00AC6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8" name="Freeform 7">
            <a:extLst>
              <a:ext uri="{FF2B5EF4-FFF2-40B4-BE49-F238E27FC236}">
                <a16:creationId xmlns:a16="http://schemas.microsoft.com/office/drawing/2014/main" id="{22CEF41C-1C63-9E2D-6AAB-A48A86699DD4}"/>
              </a:ext>
            </a:extLst>
          </p:cNvPr>
          <p:cNvSpPr/>
          <p:nvPr userDrawn="1"/>
        </p:nvSpPr>
        <p:spPr>
          <a:xfrm>
            <a:off x="7839278" y="338483"/>
            <a:ext cx="4894228" cy="6557076"/>
          </a:xfrm>
          <a:custGeom>
            <a:avLst/>
            <a:gdLst>
              <a:gd name="connsiteX0" fmla="*/ 3717235 w 3717235"/>
              <a:gd name="connsiteY0" fmla="*/ 0 h 6887817"/>
              <a:gd name="connsiteX1" fmla="*/ 3717235 w 3717235"/>
              <a:gd name="connsiteY1" fmla="*/ 0 h 6887817"/>
              <a:gd name="connsiteX2" fmla="*/ 3717235 w 3717235"/>
              <a:gd name="connsiteY2" fmla="*/ 6887817 h 6887817"/>
              <a:gd name="connsiteX3" fmla="*/ 3359426 w 3717235"/>
              <a:gd name="connsiteY3" fmla="*/ 6887817 h 6887817"/>
              <a:gd name="connsiteX4" fmla="*/ 0 w 3717235"/>
              <a:gd name="connsiteY4" fmla="*/ 6887817 h 6887817"/>
              <a:gd name="connsiteX5" fmla="*/ 3717235 w 3717235"/>
              <a:gd name="connsiteY5" fmla="*/ 0 h 6887817"/>
              <a:gd name="connsiteX0" fmla="*/ 3207564 w 3717235"/>
              <a:gd name="connsiteY0" fmla="*/ 447472 h 6887817"/>
              <a:gd name="connsiteX1" fmla="*/ 3717235 w 3717235"/>
              <a:gd name="connsiteY1" fmla="*/ 0 h 6887817"/>
              <a:gd name="connsiteX2" fmla="*/ 3717235 w 3717235"/>
              <a:gd name="connsiteY2" fmla="*/ 6887817 h 6887817"/>
              <a:gd name="connsiteX3" fmla="*/ 3359426 w 3717235"/>
              <a:gd name="connsiteY3" fmla="*/ 6887817 h 6887817"/>
              <a:gd name="connsiteX4" fmla="*/ 0 w 3717235"/>
              <a:gd name="connsiteY4" fmla="*/ 6887817 h 6887817"/>
              <a:gd name="connsiteX5" fmla="*/ 3207564 w 3717235"/>
              <a:gd name="connsiteY5" fmla="*/ 447472 h 6887817"/>
              <a:gd name="connsiteX0" fmla="*/ 0 w 3717235"/>
              <a:gd name="connsiteY0" fmla="*/ 6887817 h 6887817"/>
              <a:gd name="connsiteX1" fmla="*/ 3717235 w 3717235"/>
              <a:gd name="connsiteY1" fmla="*/ 0 h 6887817"/>
              <a:gd name="connsiteX2" fmla="*/ 3717235 w 3717235"/>
              <a:gd name="connsiteY2" fmla="*/ 6887817 h 6887817"/>
              <a:gd name="connsiteX3" fmla="*/ 3359426 w 3717235"/>
              <a:gd name="connsiteY3" fmla="*/ 6887817 h 6887817"/>
              <a:gd name="connsiteX4" fmla="*/ 0 w 3717235"/>
              <a:gd name="connsiteY4" fmla="*/ 6887817 h 6887817"/>
              <a:gd name="connsiteX0" fmla="*/ 0 w 3717235"/>
              <a:gd name="connsiteY0" fmla="*/ 6537621 h 6537621"/>
              <a:gd name="connsiteX1" fmla="*/ 3717235 w 3717235"/>
              <a:gd name="connsiteY1" fmla="*/ 0 h 6537621"/>
              <a:gd name="connsiteX2" fmla="*/ 3717235 w 3717235"/>
              <a:gd name="connsiteY2" fmla="*/ 6537621 h 6537621"/>
              <a:gd name="connsiteX3" fmla="*/ 3359426 w 3717235"/>
              <a:gd name="connsiteY3" fmla="*/ 6537621 h 6537621"/>
              <a:gd name="connsiteX4" fmla="*/ 0 w 3717235"/>
              <a:gd name="connsiteY4" fmla="*/ 6537621 h 6537621"/>
              <a:gd name="connsiteX0" fmla="*/ 0 w 3561502"/>
              <a:gd name="connsiteY0" fmla="*/ 6557076 h 6557076"/>
              <a:gd name="connsiteX1" fmla="*/ 3561502 w 3561502"/>
              <a:gd name="connsiteY1" fmla="*/ 0 h 6557076"/>
              <a:gd name="connsiteX2" fmla="*/ 3561502 w 3561502"/>
              <a:gd name="connsiteY2" fmla="*/ 6537621 h 6557076"/>
              <a:gd name="connsiteX3" fmla="*/ 3203693 w 3561502"/>
              <a:gd name="connsiteY3" fmla="*/ 6537621 h 6557076"/>
              <a:gd name="connsiteX4" fmla="*/ 0 w 3561502"/>
              <a:gd name="connsiteY4" fmla="*/ 6557076 h 65570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61502" h="6557076">
                <a:moveTo>
                  <a:pt x="0" y="6557076"/>
                </a:moveTo>
                <a:lnTo>
                  <a:pt x="3561502" y="0"/>
                </a:lnTo>
                <a:lnTo>
                  <a:pt x="3561502" y="6537621"/>
                </a:lnTo>
                <a:lnTo>
                  <a:pt x="3203693" y="6537621"/>
                </a:lnTo>
                <a:lnTo>
                  <a:pt x="0" y="6557076"/>
                </a:lnTo>
                <a:close/>
              </a:path>
            </a:pathLst>
          </a:custGeom>
          <a:solidFill>
            <a:srgbClr val="CFE6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ight Triangle 8">
            <a:extLst>
              <a:ext uri="{FF2B5EF4-FFF2-40B4-BE49-F238E27FC236}">
                <a16:creationId xmlns:a16="http://schemas.microsoft.com/office/drawing/2014/main" id="{8BF8CEA5-1E0B-6B77-00F0-EF8DF07342D4}"/>
              </a:ext>
            </a:extLst>
          </p:cNvPr>
          <p:cNvSpPr/>
          <p:nvPr userDrawn="1"/>
        </p:nvSpPr>
        <p:spPr>
          <a:xfrm rot="5400000">
            <a:off x="6821749" y="285791"/>
            <a:ext cx="2074642" cy="1503059"/>
          </a:xfrm>
          <a:prstGeom prst="rtTriangle">
            <a:avLst/>
          </a:prstGeom>
          <a:solidFill>
            <a:srgbClr val="EEEA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green and black logo&#10;&#10;Description automatically generated">
            <a:extLst>
              <a:ext uri="{FF2B5EF4-FFF2-40B4-BE49-F238E27FC236}">
                <a16:creationId xmlns:a16="http://schemas.microsoft.com/office/drawing/2014/main" id="{05B0E17A-08D6-8F26-ADAC-1F8CC71B9F0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384561" y="4834739"/>
            <a:ext cx="2594843" cy="1952876"/>
          </a:xfrm>
          <a:prstGeom prst="rect">
            <a:avLst/>
          </a:prstGeom>
        </p:spPr>
      </p:pic>
    </p:spTree>
    <p:custDataLst>
      <p:tags r:id="rId1"/>
    </p:custDataLst>
    <p:extLst>
      <p:ext uri="{BB962C8B-B14F-4D97-AF65-F5344CB8AC3E}">
        <p14:creationId xmlns:p14="http://schemas.microsoft.com/office/powerpoint/2010/main" val="14195221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4" name="Freeform 3">
            <a:extLst>
              <a:ext uri="{FF2B5EF4-FFF2-40B4-BE49-F238E27FC236}">
                <a16:creationId xmlns:a16="http://schemas.microsoft.com/office/drawing/2014/main" id="{654D4035-364C-F3BD-522C-AAD1495AF02D}"/>
              </a:ext>
            </a:extLst>
          </p:cNvPr>
          <p:cNvSpPr/>
          <p:nvPr userDrawn="1"/>
        </p:nvSpPr>
        <p:spPr>
          <a:xfrm>
            <a:off x="4222423" y="-9939"/>
            <a:ext cx="7980463" cy="6890657"/>
          </a:xfrm>
          <a:custGeom>
            <a:avLst/>
            <a:gdLst>
              <a:gd name="connsiteX0" fmla="*/ 0 w 7837715"/>
              <a:gd name="connsiteY0" fmla="*/ 6868886 h 6890657"/>
              <a:gd name="connsiteX1" fmla="*/ 5040086 w 7837715"/>
              <a:gd name="connsiteY1" fmla="*/ 0 h 6890657"/>
              <a:gd name="connsiteX2" fmla="*/ 7837715 w 7837715"/>
              <a:gd name="connsiteY2" fmla="*/ 0 h 6890657"/>
              <a:gd name="connsiteX3" fmla="*/ 7837715 w 7837715"/>
              <a:gd name="connsiteY3" fmla="*/ 6890657 h 6890657"/>
              <a:gd name="connsiteX4" fmla="*/ 76200 w 7837715"/>
              <a:gd name="connsiteY4" fmla="*/ 6858000 h 6890657"/>
              <a:gd name="connsiteX5" fmla="*/ 0 w 7837715"/>
              <a:gd name="connsiteY5" fmla="*/ 6868886 h 6890657"/>
              <a:gd name="connsiteX0" fmla="*/ 0 w 8968015"/>
              <a:gd name="connsiteY0" fmla="*/ 6906986 h 6906986"/>
              <a:gd name="connsiteX1" fmla="*/ 6170386 w 8968015"/>
              <a:gd name="connsiteY1" fmla="*/ 0 h 6906986"/>
              <a:gd name="connsiteX2" fmla="*/ 8968015 w 8968015"/>
              <a:gd name="connsiteY2" fmla="*/ 0 h 6906986"/>
              <a:gd name="connsiteX3" fmla="*/ 8968015 w 8968015"/>
              <a:gd name="connsiteY3" fmla="*/ 6890657 h 6906986"/>
              <a:gd name="connsiteX4" fmla="*/ 1206500 w 8968015"/>
              <a:gd name="connsiteY4" fmla="*/ 6858000 h 6906986"/>
              <a:gd name="connsiteX5" fmla="*/ 0 w 8968015"/>
              <a:gd name="connsiteY5" fmla="*/ 6906986 h 6906986"/>
              <a:gd name="connsiteX0" fmla="*/ 0 w 8968015"/>
              <a:gd name="connsiteY0" fmla="*/ 6881586 h 6890657"/>
              <a:gd name="connsiteX1" fmla="*/ 6170386 w 8968015"/>
              <a:gd name="connsiteY1" fmla="*/ 0 h 6890657"/>
              <a:gd name="connsiteX2" fmla="*/ 8968015 w 8968015"/>
              <a:gd name="connsiteY2" fmla="*/ 0 h 6890657"/>
              <a:gd name="connsiteX3" fmla="*/ 8968015 w 8968015"/>
              <a:gd name="connsiteY3" fmla="*/ 6890657 h 6890657"/>
              <a:gd name="connsiteX4" fmla="*/ 1206500 w 8968015"/>
              <a:gd name="connsiteY4" fmla="*/ 6858000 h 6890657"/>
              <a:gd name="connsiteX5" fmla="*/ 0 w 8968015"/>
              <a:gd name="connsiteY5" fmla="*/ 6881586 h 6890657"/>
              <a:gd name="connsiteX0" fmla="*/ 0 w 8968015"/>
              <a:gd name="connsiteY0" fmla="*/ 6881586 h 6890657"/>
              <a:gd name="connsiteX1" fmla="*/ 6170386 w 8968015"/>
              <a:gd name="connsiteY1" fmla="*/ 0 h 6890657"/>
              <a:gd name="connsiteX2" fmla="*/ 8968015 w 8968015"/>
              <a:gd name="connsiteY2" fmla="*/ 0 h 6890657"/>
              <a:gd name="connsiteX3" fmla="*/ 8968015 w 8968015"/>
              <a:gd name="connsiteY3" fmla="*/ 6890657 h 6890657"/>
              <a:gd name="connsiteX4" fmla="*/ 1282700 w 8968015"/>
              <a:gd name="connsiteY4" fmla="*/ 6858000 h 6890657"/>
              <a:gd name="connsiteX5" fmla="*/ 0 w 8968015"/>
              <a:gd name="connsiteY5" fmla="*/ 6881586 h 6890657"/>
              <a:gd name="connsiteX0" fmla="*/ 0 w 8455951"/>
              <a:gd name="connsiteY0" fmla="*/ 6845010 h 6890657"/>
              <a:gd name="connsiteX1" fmla="*/ 5658322 w 8455951"/>
              <a:gd name="connsiteY1" fmla="*/ 0 h 6890657"/>
              <a:gd name="connsiteX2" fmla="*/ 8455951 w 8455951"/>
              <a:gd name="connsiteY2" fmla="*/ 0 h 6890657"/>
              <a:gd name="connsiteX3" fmla="*/ 8455951 w 8455951"/>
              <a:gd name="connsiteY3" fmla="*/ 6890657 h 6890657"/>
              <a:gd name="connsiteX4" fmla="*/ 770636 w 8455951"/>
              <a:gd name="connsiteY4" fmla="*/ 6858000 h 6890657"/>
              <a:gd name="connsiteX5" fmla="*/ 0 w 8455951"/>
              <a:gd name="connsiteY5" fmla="*/ 6845010 h 6890657"/>
              <a:gd name="connsiteX0" fmla="*/ 0 w 8455951"/>
              <a:gd name="connsiteY0" fmla="*/ 6845010 h 6890657"/>
              <a:gd name="connsiteX1" fmla="*/ 5658322 w 8455951"/>
              <a:gd name="connsiteY1" fmla="*/ 0 h 6890657"/>
              <a:gd name="connsiteX2" fmla="*/ 8455951 w 8455951"/>
              <a:gd name="connsiteY2" fmla="*/ 0 h 6890657"/>
              <a:gd name="connsiteX3" fmla="*/ 8455951 w 8455951"/>
              <a:gd name="connsiteY3" fmla="*/ 6890657 h 6890657"/>
              <a:gd name="connsiteX4" fmla="*/ 0 w 8455951"/>
              <a:gd name="connsiteY4" fmla="*/ 6845010 h 6890657"/>
              <a:gd name="connsiteX0" fmla="*/ 0 w 8273071"/>
              <a:gd name="connsiteY0" fmla="*/ 6857202 h 6890657"/>
              <a:gd name="connsiteX1" fmla="*/ 5475442 w 8273071"/>
              <a:gd name="connsiteY1" fmla="*/ 0 h 6890657"/>
              <a:gd name="connsiteX2" fmla="*/ 8273071 w 8273071"/>
              <a:gd name="connsiteY2" fmla="*/ 0 h 6890657"/>
              <a:gd name="connsiteX3" fmla="*/ 8273071 w 8273071"/>
              <a:gd name="connsiteY3" fmla="*/ 6890657 h 6890657"/>
              <a:gd name="connsiteX4" fmla="*/ 0 w 8273071"/>
              <a:gd name="connsiteY4" fmla="*/ 6857202 h 6890657"/>
              <a:gd name="connsiteX0" fmla="*/ 0 w 8273071"/>
              <a:gd name="connsiteY0" fmla="*/ 6857202 h 6890657"/>
              <a:gd name="connsiteX1" fmla="*/ 6011890 w 8273071"/>
              <a:gd name="connsiteY1" fmla="*/ 0 h 6890657"/>
              <a:gd name="connsiteX2" fmla="*/ 8273071 w 8273071"/>
              <a:gd name="connsiteY2" fmla="*/ 0 h 6890657"/>
              <a:gd name="connsiteX3" fmla="*/ 8273071 w 8273071"/>
              <a:gd name="connsiteY3" fmla="*/ 6890657 h 6890657"/>
              <a:gd name="connsiteX4" fmla="*/ 0 w 8273071"/>
              <a:gd name="connsiteY4" fmla="*/ 6857202 h 6890657"/>
              <a:gd name="connsiteX0" fmla="*/ 0 w 7968271"/>
              <a:gd name="connsiteY0" fmla="*/ 6857202 h 6890657"/>
              <a:gd name="connsiteX1" fmla="*/ 5707090 w 7968271"/>
              <a:gd name="connsiteY1" fmla="*/ 0 h 6890657"/>
              <a:gd name="connsiteX2" fmla="*/ 7968271 w 7968271"/>
              <a:gd name="connsiteY2" fmla="*/ 0 h 6890657"/>
              <a:gd name="connsiteX3" fmla="*/ 7968271 w 7968271"/>
              <a:gd name="connsiteY3" fmla="*/ 6890657 h 6890657"/>
              <a:gd name="connsiteX4" fmla="*/ 0 w 7968271"/>
              <a:gd name="connsiteY4" fmla="*/ 6857202 h 6890657"/>
              <a:gd name="connsiteX0" fmla="*/ 0 w 7980463"/>
              <a:gd name="connsiteY0" fmla="*/ 6869394 h 6890657"/>
              <a:gd name="connsiteX1" fmla="*/ 5719282 w 7980463"/>
              <a:gd name="connsiteY1" fmla="*/ 0 h 6890657"/>
              <a:gd name="connsiteX2" fmla="*/ 7980463 w 7980463"/>
              <a:gd name="connsiteY2" fmla="*/ 0 h 6890657"/>
              <a:gd name="connsiteX3" fmla="*/ 7980463 w 7980463"/>
              <a:gd name="connsiteY3" fmla="*/ 6890657 h 6890657"/>
              <a:gd name="connsiteX4" fmla="*/ 0 w 7980463"/>
              <a:gd name="connsiteY4" fmla="*/ 6869394 h 68906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80463" h="6890657">
                <a:moveTo>
                  <a:pt x="0" y="6869394"/>
                </a:moveTo>
                <a:lnTo>
                  <a:pt x="5719282" y="0"/>
                </a:lnTo>
                <a:lnTo>
                  <a:pt x="7980463" y="0"/>
                </a:lnTo>
                <a:lnTo>
                  <a:pt x="7980463" y="6890657"/>
                </a:lnTo>
                <a:lnTo>
                  <a:pt x="0" y="6869394"/>
                </a:lnTo>
                <a:close/>
              </a:path>
            </a:pathLst>
          </a:custGeom>
          <a:solidFill>
            <a:srgbClr val="CFE6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056E4A5-55AA-4581-80BD-C76100323A8E}"/>
              </a:ext>
            </a:extLst>
          </p:cNvPr>
          <p:cNvSpPr>
            <a:spLocks noGrp="1"/>
          </p:cNvSpPr>
          <p:nvPr>
            <p:ph type="title"/>
          </p:nvPr>
        </p:nvSpPr>
        <p:spPr/>
        <p:txBody>
          <a:bodyPr>
            <a:normAutofit/>
          </a:bodyPr>
          <a:lstStyle>
            <a:lvl1pPr>
              <a:defRPr sz="4000" b="1">
                <a:solidFill>
                  <a:schemeClr val="tx1">
                    <a:lumMod val="50000"/>
                    <a:lumOff val="50000"/>
                  </a:schemeClr>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FE5463A-2003-465A-B00F-3E9867135A10}"/>
              </a:ext>
            </a:extLst>
          </p:cNvPr>
          <p:cNvSpPr>
            <a:spLocks noGrp="1"/>
          </p:cNvSpPr>
          <p:nvPr>
            <p:ph idx="1"/>
          </p:nvPr>
        </p:nvSpPr>
        <p:spPr/>
        <p:txBody>
          <a:bodyPr/>
          <a:lstStyle>
            <a:lvl1pPr>
              <a:defRPr>
                <a:solidFill>
                  <a:schemeClr val="tx1">
                    <a:lumMod val="50000"/>
                    <a:lumOff val="50000"/>
                  </a:schemeClr>
                </a:solidFill>
                <a:latin typeface="Arial" panose="020B0604020202020204" pitchFamily="34" charset="0"/>
                <a:cs typeface="Arial" panose="020B0604020202020204" pitchFamily="34" charset="0"/>
              </a:defRPr>
            </a:lvl1pPr>
            <a:lvl2pPr>
              <a:defRPr>
                <a:solidFill>
                  <a:schemeClr val="tx1">
                    <a:lumMod val="50000"/>
                    <a:lumOff val="50000"/>
                  </a:schemeClr>
                </a:solidFill>
                <a:latin typeface="Arial" panose="020B0604020202020204" pitchFamily="34" charset="0"/>
                <a:cs typeface="Arial" panose="020B0604020202020204" pitchFamily="34" charset="0"/>
              </a:defRPr>
            </a:lvl2pPr>
            <a:lvl3pPr>
              <a:defRPr>
                <a:solidFill>
                  <a:schemeClr val="tx1">
                    <a:lumMod val="50000"/>
                    <a:lumOff val="50000"/>
                  </a:schemeClr>
                </a:solidFill>
                <a:latin typeface="Arial" panose="020B0604020202020204" pitchFamily="34" charset="0"/>
                <a:cs typeface="Arial" panose="020B0604020202020204" pitchFamily="34" charset="0"/>
              </a:defRPr>
            </a:lvl3pPr>
            <a:lvl4pPr>
              <a:defRPr>
                <a:solidFill>
                  <a:schemeClr val="tx1">
                    <a:lumMod val="50000"/>
                    <a:lumOff val="50000"/>
                  </a:schemeClr>
                </a:solidFill>
                <a:latin typeface="Arial" panose="020B0604020202020204" pitchFamily="34" charset="0"/>
                <a:cs typeface="Arial" panose="020B0604020202020204" pitchFamily="34" charset="0"/>
              </a:defRPr>
            </a:lvl4pPr>
            <a:lvl5pPr>
              <a:defRPr>
                <a:solidFill>
                  <a:schemeClr val="tx1">
                    <a:lumMod val="50000"/>
                    <a:lumOff val="50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ight Triangle 7">
            <a:extLst>
              <a:ext uri="{FF2B5EF4-FFF2-40B4-BE49-F238E27FC236}">
                <a16:creationId xmlns:a16="http://schemas.microsoft.com/office/drawing/2014/main" id="{980EEFBB-8ABE-8A44-8AEF-70CDF0F10D72}"/>
              </a:ext>
            </a:extLst>
          </p:cNvPr>
          <p:cNvSpPr/>
          <p:nvPr userDrawn="1"/>
        </p:nvSpPr>
        <p:spPr>
          <a:xfrm rot="5400000">
            <a:off x="368122" y="822684"/>
            <a:ext cx="470078" cy="470078"/>
          </a:xfrm>
          <a:prstGeom prst="rtTriangle">
            <a:avLst/>
          </a:prstGeom>
          <a:solidFill>
            <a:srgbClr val="006B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2"/>
                </a:solidFill>
              </a:ln>
            </a:endParaRPr>
          </a:p>
        </p:txBody>
      </p:sp>
    </p:spTree>
    <p:extLst>
      <p:ext uri="{BB962C8B-B14F-4D97-AF65-F5344CB8AC3E}">
        <p14:creationId xmlns:p14="http://schemas.microsoft.com/office/powerpoint/2010/main" val="10624954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Freeform 6">
            <a:extLst>
              <a:ext uri="{FF2B5EF4-FFF2-40B4-BE49-F238E27FC236}">
                <a16:creationId xmlns:a16="http://schemas.microsoft.com/office/drawing/2014/main" id="{196561F7-0C61-7941-BAA9-B90A60B0E6D4}"/>
              </a:ext>
            </a:extLst>
          </p:cNvPr>
          <p:cNvSpPr/>
          <p:nvPr userDrawn="1"/>
        </p:nvSpPr>
        <p:spPr>
          <a:xfrm>
            <a:off x="4222423" y="-9939"/>
            <a:ext cx="7980463" cy="6890657"/>
          </a:xfrm>
          <a:custGeom>
            <a:avLst/>
            <a:gdLst>
              <a:gd name="connsiteX0" fmla="*/ 0 w 7837715"/>
              <a:gd name="connsiteY0" fmla="*/ 6868886 h 6890657"/>
              <a:gd name="connsiteX1" fmla="*/ 5040086 w 7837715"/>
              <a:gd name="connsiteY1" fmla="*/ 0 h 6890657"/>
              <a:gd name="connsiteX2" fmla="*/ 7837715 w 7837715"/>
              <a:gd name="connsiteY2" fmla="*/ 0 h 6890657"/>
              <a:gd name="connsiteX3" fmla="*/ 7837715 w 7837715"/>
              <a:gd name="connsiteY3" fmla="*/ 6890657 h 6890657"/>
              <a:gd name="connsiteX4" fmla="*/ 76200 w 7837715"/>
              <a:gd name="connsiteY4" fmla="*/ 6858000 h 6890657"/>
              <a:gd name="connsiteX5" fmla="*/ 0 w 7837715"/>
              <a:gd name="connsiteY5" fmla="*/ 6868886 h 6890657"/>
              <a:gd name="connsiteX0" fmla="*/ 0 w 8968015"/>
              <a:gd name="connsiteY0" fmla="*/ 6906986 h 6906986"/>
              <a:gd name="connsiteX1" fmla="*/ 6170386 w 8968015"/>
              <a:gd name="connsiteY1" fmla="*/ 0 h 6906986"/>
              <a:gd name="connsiteX2" fmla="*/ 8968015 w 8968015"/>
              <a:gd name="connsiteY2" fmla="*/ 0 h 6906986"/>
              <a:gd name="connsiteX3" fmla="*/ 8968015 w 8968015"/>
              <a:gd name="connsiteY3" fmla="*/ 6890657 h 6906986"/>
              <a:gd name="connsiteX4" fmla="*/ 1206500 w 8968015"/>
              <a:gd name="connsiteY4" fmla="*/ 6858000 h 6906986"/>
              <a:gd name="connsiteX5" fmla="*/ 0 w 8968015"/>
              <a:gd name="connsiteY5" fmla="*/ 6906986 h 6906986"/>
              <a:gd name="connsiteX0" fmla="*/ 0 w 8968015"/>
              <a:gd name="connsiteY0" fmla="*/ 6881586 h 6890657"/>
              <a:gd name="connsiteX1" fmla="*/ 6170386 w 8968015"/>
              <a:gd name="connsiteY1" fmla="*/ 0 h 6890657"/>
              <a:gd name="connsiteX2" fmla="*/ 8968015 w 8968015"/>
              <a:gd name="connsiteY2" fmla="*/ 0 h 6890657"/>
              <a:gd name="connsiteX3" fmla="*/ 8968015 w 8968015"/>
              <a:gd name="connsiteY3" fmla="*/ 6890657 h 6890657"/>
              <a:gd name="connsiteX4" fmla="*/ 1206500 w 8968015"/>
              <a:gd name="connsiteY4" fmla="*/ 6858000 h 6890657"/>
              <a:gd name="connsiteX5" fmla="*/ 0 w 8968015"/>
              <a:gd name="connsiteY5" fmla="*/ 6881586 h 6890657"/>
              <a:gd name="connsiteX0" fmla="*/ 0 w 8968015"/>
              <a:gd name="connsiteY0" fmla="*/ 6881586 h 6890657"/>
              <a:gd name="connsiteX1" fmla="*/ 6170386 w 8968015"/>
              <a:gd name="connsiteY1" fmla="*/ 0 h 6890657"/>
              <a:gd name="connsiteX2" fmla="*/ 8968015 w 8968015"/>
              <a:gd name="connsiteY2" fmla="*/ 0 h 6890657"/>
              <a:gd name="connsiteX3" fmla="*/ 8968015 w 8968015"/>
              <a:gd name="connsiteY3" fmla="*/ 6890657 h 6890657"/>
              <a:gd name="connsiteX4" fmla="*/ 1282700 w 8968015"/>
              <a:gd name="connsiteY4" fmla="*/ 6858000 h 6890657"/>
              <a:gd name="connsiteX5" fmla="*/ 0 w 8968015"/>
              <a:gd name="connsiteY5" fmla="*/ 6881586 h 6890657"/>
              <a:gd name="connsiteX0" fmla="*/ 0 w 8455951"/>
              <a:gd name="connsiteY0" fmla="*/ 6845010 h 6890657"/>
              <a:gd name="connsiteX1" fmla="*/ 5658322 w 8455951"/>
              <a:gd name="connsiteY1" fmla="*/ 0 h 6890657"/>
              <a:gd name="connsiteX2" fmla="*/ 8455951 w 8455951"/>
              <a:gd name="connsiteY2" fmla="*/ 0 h 6890657"/>
              <a:gd name="connsiteX3" fmla="*/ 8455951 w 8455951"/>
              <a:gd name="connsiteY3" fmla="*/ 6890657 h 6890657"/>
              <a:gd name="connsiteX4" fmla="*/ 770636 w 8455951"/>
              <a:gd name="connsiteY4" fmla="*/ 6858000 h 6890657"/>
              <a:gd name="connsiteX5" fmla="*/ 0 w 8455951"/>
              <a:gd name="connsiteY5" fmla="*/ 6845010 h 6890657"/>
              <a:gd name="connsiteX0" fmla="*/ 0 w 8455951"/>
              <a:gd name="connsiteY0" fmla="*/ 6845010 h 6890657"/>
              <a:gd name="connsiteX1" fmla="*/ 5658322 w 8455951"/>
              <a:gd name="connsiteY1" fmla="*/ 0 h 6890657"/>
              <a:gd name="connsiteX2" fmla="*/ 8455951 w 8455951"/>
              <a:gd name="connsiteY2" fmla="*/ 0 h 6890657"/>
              <a:gd name="connsiteX3" fmla="*/ 8455951 w 8455951"/>
              <a:gd name="connsiteY3" fmla="*/ 6890657 h 6890657"/>
              <a:gd name="connsiteX4" fmla="*/ 0 w 8455951"/>
              <a:gd name="connsiteY4" fmla="*/ 6845010 h 6890657"/>
              <a:gd name="connsiteX0" fmla="*/ 0 w 8273071"/>
              <a:gd name="connsiteY0" fmla="*/ 6857202 h 6890657"/>
              <a:gd name="connsiteX1" fmla="*/ 5475442 w 8273071"/>
              <a:gd name="connsiteY1" fmla="*/ 0 h 6890657"/>
              <a:gd name="connsiteX2" fmla="*/ 8273071 w 8273071"/>
              <a:gd name="connsiteY2" fmla="*/ 0 h 6890657"/>
              <a:gd name="connsiteX3" fmla="*/ 8273071 w 8273071"/>
              <a:gd name="connsiteY3" fmla="*/ 6890657 h 6890657"/>
              <a:gd name="connsiteX4" fmla="*/ 0 w 8273071"/>
              <a:gd name="connsiteY4" fmla="*/ 6857202 h 6890657"/>
              <a:gd name="connsiteX0" fmla="*/ 0 w 8273071"/>
              <a:gd name="connsiteY0" fmla="*/ 6857202 h 6890657"/>
              <a:gd name="connsiteX1" fmla="*/ 6011890 w 8273071"/>
              <a:gd name="connsiteY1" fmla="*/ 0 h 6890657"/>
              <a:gd name="connsiteX2" fmla="*/ 8273071 w 8273071"/>
              <a:gd name="connsiteY2" fmla="*/ 0 h 6890657"/>
              <a:gd name="connsiteX3" fmla="*/ 8273071 w 8273071"/>
              <a:gd name="connsiteY3" fmla="*/ 6890657 h 6890657"/>
              <a:gd name="connsiteX4" fmla="*/ 0 w 8273071"/>
              <a:gd name="connsiteY4" fmla="*/ 6857202 h 6890657"/>
              <a:gd name="connsiteX0" fmla="*/ 0 w 7968271"/>
              <a:gd name="connsiteY0" fmla="*/ 6857202 h 6890657"/>
              <a:gd name="connsiteX1" fmla="*/ 5707090 w 7968271"/>
              <a:gd name="connsiteY1" fmla="*/ 0 h 6890657"/>
              <a:gd name="connsiteX2" fmla="*/ 7968271 w 7968271"/>
              <a:gd name="connsiteY2" fmla="*/ 0 h 6890657"/>
              <a:gd name="connsiteX3" fmla="*/ 7968271 w 7968271"/>
              <a:gd name="connsiteY3" fmla="*/ 6890657 h 6890657"/>
              <a:gd name="connsiteX4" fmla="*/ 0 w 7968271"/>
              <a:gd name="connsiteY4" fmla="*/ 6857202 h 6890657"/>
              <a:gd name="connsiteX0" fmla="*/ 0 w 7980463"/>
              <a:gd name="connsiteY0" fmla="*/ 6869394 h 6890657"/>
              <a:gd name="connsiteX1" fmla="*/ 5719282 w 7980463"/>
              <a:gd name="connsiteY1" fmla="*/ 0 h 6890657"/>
              <a:gd name="connsiteX2" fmla="*/ 7980463 w 7980463"/>
              <a:gd name="connsiteY2" fmla="*/ 0 h 6890657"/>
              <a:gd name="connsiteX3" fmla="*/ 7980463 w 7980463"/>
              <a:gd name="connsiteY3" fmla="*/ 6890657 h 6890657"/>
              <a:gd name="connsiteX4" fmla="*/ 0 w 7980463"/>
              <a:gd name="connsiteY4" fmla="*/ 6869394 h 68906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80463" h="6890657">
                <a:moveTo>
                  <a:pt x="0" y="6869394"/>
                </a:moveTo>
                <a:lnTo>
                  <a:pt x="5719282" y="0"/>
                </a:lnTo>
                <a:lnTo>
                  <a:pt x="7980463" y="0"/>
                </a:lnTo>
                <a:lnTo>
                  <a:pt x="7980463" y="6890657"/>
                </a:lnTo>
                <a:lnTo>
                  <a:pt x="0" y="6869394"/>
                </a:lnTo>
                <a:close/>
              </a:path>
            </a:pathLst>
          </a:custGeom>
          <a:solidFill>
            <a:srgbClr val="CFE6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056E4A5-55AA-4581-80BD-C76100323A8E}"/>
              </a:ext>
            </a:extLst>
          </p:cNvPr>
          <p:cNvSpPr>
            <a:spLocks noGrp="1"/>
          </p:cNvSpPr>
          <p:nvPr>
            <p:ph type="title"/>
          </p:nvPr>
        </p:nvSpPr>
        <p:spPr/>
        <p:txBody>
          <a:bodyPr>
            <a:normAutofit/>
          </a:bodyPr>
          <a:lstStyle>
            <a:lvl1pPr>
              <a:defRPr sz="4000" b="1">
                <a:solidFill>
                  <a:schemeClr val="tx1">
                    <a:lumMod val="50000"/>
                    <a:lumOff val="50000"/>
                  </a:schemeClr>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FE5463A-2003-465A-B00F-3E9867135A10}"/>
              </a:ext>
            </a:extLst>
          </p:cNvPr>
          <p:cNvSpPr>
            <a:spLocks noGrp="1"/>
          </p:cNvSpPr>
          <p:nvPr>
            <p:ph idx="1"/>
          </p:nvPr>
        </p:nvSpPr>
        <p:spPr/>
        <p:txBody>
          <a:bodyPr/>
          <a:lstStyle>
            <a:lvl1pPr>
              <a:defRPr>
                <a:solidFill>
                  <a:schemeClr val="tx1">
                    <a:lumMod val="50000"/>
                    <a:lumOff val="50000"/>
                  </a:schemeClr>
                </a:solidFill>
                <a:latin typeface="Arial" panose="020B0604020202020204" pitchFamily="34" charset="0"/>
                <a:cs typeface="Arial" panose="020B0604020202020204" pitchFamily="34" charset="0"/>
              </a:defRPr>
            </a:lvl1pPr>
            <a:lvl2pPr>
              <a:defRPr>
                <a:solidFill>
                  <a:schemeClr val="tx1">
                    <a:lumMod val="50000"/>
                    <a:lumOff val="50000"/>
                  </a:schemeClr>
                </a:solidFill>
                <a:latin typeface="Arial" panose="020B0604020202020204" pitchFamily="34" charset="0"/>
                <a:cs typeface="Arial" panose="020B0604020202020204" pitchFamily="34" charset="0"/>
              </a:defRPr>
            </a:lvl2pPr>
            <a:lvl3pPr>
              <a:defRPr>
                <a:solidFill>
                  <a:schemeClr val="tx1">
                    <a:lumMod val="50000"/>
                    <a:lumOff val="50000"/>
                  </a:schemeClr>
                </a:solidFill>
                <a:latin typeface="Arial" panose="020B0604020202020204" pitchFamily="34" charset="0"/>
                <a:cs typeface="Arial" panose="020B0604020202020204" pitchFamily="34" charset="0"/>
              </a:defRPr>
            </a:lvl3pPr>
            <a:lvl4pPr>
              <a:defRPr>
                <a:solidFill>
                  <a:schemeClr val="tx1">
                    <a:lumMod val="50000"/>
                    <a:lumOff val="50000"/>
                  </a:schemeClr>
                </a:solidFill>
                <a:latin typeface="Arial" panose="020B0604020202020204" pitchFamily="34" charset="0"/>
                <a:cs typeface="Arial" panose="020B0604020202020204" pitchFamily="34" charset="0"/>
              </a:defRPr>
            </a:lvl4pPr>
            <a:lvl5pPr>
              <a:defRPr>
                <a:solidFill>
                  <a:schemeClr val="tx1">
                    <a:lumMod val="50000"/>
                    <a:lumOff val="50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ight Triangle 3">
            <a:extLst>
              <a:ext uri="{FF2B5EF4-FFF2-40B4-BE49-F238E27FC236}">
                <a16:creationId xmlns:a16="http://schemas.microsoft.com/office/drawing/2014/main" id="{4B11CBD0-5105-03BF-F1AB-1D1EE4BEF94B}"/>
              </a:ext>
            </a:extLst>
          </p:cNvPr>
          <p:cNvSpPr/>
          <p:nvPr userDrawn="1"/>
        </p:nvSpPr>
        <p:spPr>
          <a:xfrm rot="5400000">
            <a:off x="368122" y="822684"/>
            <a:ext cx="470078" cy="470078"/>
          </a:xfrm>
          <a:prstGeom prst="rtTriangle">
            <a:avLst/>
          </a:prstGeom>
          <a:solidFill>
            <a:srgbClr val="006B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2"/>
                </a:solidFill>
              </a:ln>
            </a:endParaRPr>
          </a:p>
        </p:txBody>
      </p:sp>
    </p:spTree>
    <p:extLst>
      <p:ext uri="{BB962C8B-B14F-4D97-AF65-F5344CB8AC3E}">
        <p14:creationId xmlns:p14="http://schemas.microsoft.com/office/powerpoint/2010/main" val="921055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56E4A5-55AA-4581-80BD-C76100323A8E}"/>
              </a:ext>
            </a:extLst>
          </p:cNvPr>
          <p:cNvSpPr>
            <a:spLocks noGrp="1"/>
          </p:cNvSpPr>
          <p:nvPr>
            <p:ph type="title"/>
          </p:nvPr>
        </p:nvSpPr>
        <p:spPr>
          <a:xfrm>
            <a:off x="1377696" y="629982"/>
            <a:ext cx="4178278" cy="1325563"/>
          </a:xfrm>
        </p:spPr>
        <p:txBody>
          <a:bodyPr>
            <a:normAutofit/>
          </a:bodyPr>
          <a:lstStyle>
            <a:lvl1pPr>
              <a:defRPr sz="4000" b="1">
                <a:solidFill>
                  <a:schemeClr val="tx1">
                    <a:lumMod val="50000"/>
                    <a:lumOff val="50000"/>
                  </a:schemeClr>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FE5463A-2003-465A-B00F-3E9867135A10}"/>
              </a:ext>
            </a:extLst>
          </p:cNvPr>
          <p:cNvSpPr>
            <a:spLocks noGrp="1"/>
          </p:cNvSpPr>
          <p:nvPr>
            <p:ph idx="1"/>
          </p:nvPr>
        </p:nvSpPr>
        <p:spPr>
          <a:xfrm>
            <a:off x="1377696" y="2272887"/>
            <a:ext cx="5172191" cy="4351338"/>
          </a:xfrm>
        </p:spPr>
        <p:txBody>
          <a:bodyPr/>
          <a:lstStyle>
            <a:lvl1pPr>
              <a:defRPr>
                <a:solidFill>
                  <a:schemeClr val="tx1">
                    <a:lumMod val="50000"/>
                    <a:lumOff val="50000"/>
                  </a:schemeClr>
                </a:solidFill>
                <a:latin typeface="Arial" panose="020B0604020202020204" pitchFamily="34" charset="0"/>
                <a:cs typeface="Arial" panose="020B0604020202020204" pitchFamily="34" charset="0"/>
              </a:defRPr>
            </a:lvl1pPr>
            <a:lvl2pPr>
              <a:defRPr>
                <a:solidFill>
                  <a:schemeClr val="tx1">
                    <a:lumMod val="50000"/>
                    <a:lumOff val="50000"/>
                  </a:schemeClr>
                </a:solidFill>
                <a:latin typeface="Arial" panose="020B0604020202020204" pitchFamily="34" charset="0"/>
                <a:cs typeface="Arial" panose="020B0604020202020204" pitchFamily="34" charset="0"/>
              </a:defRPr>
            </a:lvl2pPr>
            <a:lvl3pPr>
              <a:defRPr>
                <a:solidFill>
                  <a:schemeClr val="tx1">
                    <a:lumMod val="50000"/>
                    <a:lumOff val="50000"/>
                  </a:schemeClr>
                </a:solidFill>
                <a:latin typeface="Arial" panose="020B0604020202020204" pitchFamily="34" charset="0"/>
                <a:cs typeface="Arial" panose="020B0604020202020204" pitchFamily="34" charset="0"/>
              </a:defRPr>
            </a:lvl3pPr>
            <a:lvl4pPr>
              <a:defRPr>
                <a:solidFill>
                  <a:schemeClr val="tx1">
                    <a:lumMod val="50000"/>
                    <a:lumOff val="50000"/>
                  </a:schemeClr>
                </a:solidFill>
                <a:latin typeface="Arial" panose="020B0604020202020204" pitchFamily="34" charset="0"/>
                <a:cs typeface="Arial" panose="020B0604020202020204" pitchFamily="34" charset="0"/>
              </a:defRPr>
            </a:lvl4pPr>
            <a:lvl5pPr>
              <a:defRPr>
                <a:solidFill>
                  <a:schemeClr val="tx1">
                    <a:lumMod val="50000"/>
                    <a:lumOff val="50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ight Triangle 7">
            <a:extLst>
              <a:ext uri="{FF2B5EF4-FFF2-40B4-BE49-F238E27FC236}">
                <a16:creationId xmlns:a16="http://schemas.microsoft.com/office/drawing/2014/main" id="{980EEFBB-8ABE-8A44-8AEF-70CDF0F10D72}"/>
              </a:ext>
            </a:extLst>
          </p:cNvPr>
          <p:cNvSpPr/>
          <p:nvPr userDrawn="1"/>
        </p:nvSpPr>
        <p:spPr>
          <a:xfrm rot="5400000">
            <a:off x="821272" y="836924"/>
            <a:ext cx="470078" cy="441601"/>
          </a:xfrm>
          <a:prstGeom prst="rtTriangle">
            <a:avLst/>
          </a:prstGeom>
          <a:solidFill>
            <a:srgbClr val="006B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2"/>
                </a:solidFill>
              </a:ln>
            </a:endParaRPr>
          </a:p>
        </p:txBody>
      </p:sp>
      <p:sp>
        <p:nvSpPr>
          <p:cNvPr id="4" name="Rectangle 3">
            <a:extLst>
              <a:ext uri="{FF2B5EF4-FFF2-40B4-BE49-F238E27FC236}">
                <a16:creationId xmlns:a16="http://schemas.microsoft.com/office/drawing/2014/main" id="{47FC0BC0-2B3C-0347-8433-8A4DCEFCA9D8}"/>
              </a:ext>
            </a:extLst>
          </p:cNvPr>
          <p:cNvSpPr/>
          <p:nvPr userDrawn="1"/>
        </p:nvSpPr>
        <p:spPr>
          <a:xfrm>
            <a:off x="7636212" y="0"/>
            <a:ext cx="4555787" cy="6858000"/>
          </a:xfrm>
          <a:prstGeom prst="rect">
            <a:avLst/>
          </a:prstGeom>
          <a:solidFill>
            <a:srgbClr val="CFE6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2">
            <a:extLst>
              <a:ext uri="{FF2B5EF4-FFF2-40B4-BE49-F238E27FC236}">
                <a16:creationId xmlns:a16="http://schemas.microsoft.com/office/drawing/2014/main" id="{63DC99DC-A38C-1F42-A8D7-4497D5038E46}"/>
              </a:ext>
            </a:extLst>
          </p:cNvPr>
          <p:cNvSpPr>
            <a:spLocks noGrp="1"/>
          </p:cNvSpPr>
          <p:nvPr>
            <p:ph idx="10"/>
          </p:nvPr>
        </p:nvSpPr>
        <p:spPr>
          <a:xfrm>
            <a:off x="7798375" y="663616"/>
            <a:ext cx="4019252" cy="5960609"/>
          </a:xfrm>
        </p:spPr>
        <p:txBody>
          <a:bodyPr/>
          <a:lstStyle>
            <a:lvl1pPr>
              <a:defRPr>
                <a:solidFill>
                  <a:srgbClr val="006B63"/>
                </a:solidFill>
                <a:latin typeface="Arial" panose="020B0604020202020204" pitchFamily="34" charset="0"/>
                <a:cs typeface="Arial" panose="020B0604020202020204" pitchFamily="34" charset="0"/>
              </a:defRPr>
            </a:lvl1pPr>
            <a:lvl2pPr>
              <a:defRPr>
                <a:solidFill>
                  <a:srgbClr val="006B63"/>
                </a:solidFill>
                <a:latin typeface="Arial" panose="020B0604020202020204" pitchFamily="34" charset="0"/>
                <a:cs typeface="Arial" panose="020B0604020202020204" pitchFamily="34" charset="0"/>
              </a:defRPr>
            </a:lvl2pPr>
            <a:lvl3pPr>
              <a:defRPr>
                <a:solidFill>
                  <a:srgbClr val="006B63"/>
                </a:solidFill>
                <a:latin typeface="Arial" panose="020B0604020202020204" pitchFamily="34" charset="0"/>
                <a:cs typeface="Arial" panose="020B0604020202020204" pitchFamily="34" charset="0"/>
              </a:defRPr>
            </a:lvl3pPr>
            <a:lvl4pPr>
              <a:defRPr>
                <a:solidFill>
                  <a:srgbClr val="006B63"/>
                </a:solidFill>
                <a:latin typeface="Arial" panose="020B0604020202020204" pitchFamily="34" charset="0"/>
                <a:cs typeface="Arial" panose="020B0604020202020204" pitchFamily="34" charset="0"/>
              </a:defRPr>
            </a:lvl4pPr>
            <a:lvl5pPr>
              <a:defRPr>
                <a:solidFill>
                  <a:srgbClr val="006B63"/>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309456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sp>
        <p:nvSpPr>
          <p:cNvPr id="7" name="Freeform 6">
            <a:extLst>
              <a:ext uri="{FF2B5EF4-FFF2-40B4-BE49-F238E27FC236}">
                <a16:creationId xmlns:a16="http://schemas.microsoft.com/office/drawing/2014/main" id="{196561F7-0C61-7941-BAA9-B90A60B0E6D4}"/>
              </a:ext>
            </a:extLst>
          </p:cNvPr>
          <p:cNvSpPr/>
          <p:nvPr userDrawn="1"/>
        </p:nvSpPr>
        <p:spPr>
          <a:xfrm>
            <a:off x="4303776" y="-9939"/>
            <a:ext cx="7899110" cy="6890657"/>
          </a:xfrm>
          <a:custGeom>
            <a:avLst/>
            <a:gdLst>
              <a:gd name="connsiteX0" fmla="*/ 0 w 7837715"/>
              <a:gd name="connsiteY0" fmla="*/ 6868886 h 6890657"/>
              <a:gd name="connsiteX1" fmla="*/ 5040086 w 7837715"/>
              <a:gd name="connsiteY1" fmla="*/ 0 h 6890657"/>
              <a:gd name="connsiteX2" fmla="*/ 7837715 w 7837715"/>
              <a:gd name="connsiteY2" fmla="*/ 0 h 6890657"/>
              <a:gd name="connsiteX3" fmla="*/ 7837715 w 7837715"/>
              <a:gd name="connsiteY3" fmla="*/ 6890657 h 6890657"/>
              <a:gd name="connsiteX4" fmla="*/ 76200 w 7837715"/>
              <a:gd name="connsiteY4" fmla="*/ 6858000 h 6890657"/>
              <a:gd name="connsiteX5" fmla="*/ 0 w 7837715"/>
              <a:gd name="connsiteY5" fmla="*/ 6868886 h 6890657"/>
              <a:gd name="connsiteX0" fmla="*/ 0 w 8968015"/>
              <a:gd name="connsiteY0" fmla="*/ 6906986 h 6906986"/>
              <a:gd name="connsiteX1" fmla="*/ 6170386 w 8968015"/>
              <a:gd name="connsiteY1" fmla="*/ 0 h 6906986"/>
              <a:gd name="connsiteX2" fmla="*/ 8968015 w 8968015"/>
              <a:gd name="connsiteY2" fmla="*/ 0 h 6906986"/>
              <a:gd name="connsiteX3" fmla="*/ 8968015 w 8968015"/>
              <a:gd name="connsiteY3" fmla="*/ 6890657 h 6906986"/>
              <a:gd name="connsiteX4" fmla="*/ 1206500 w 8968015"/>
              <a:gd name="connsiteY4" fmla="*/ 6858000 h 6906986"/>
              <a:gd name="connsiteX5" fmla="*/ 0 w 8968015"/>
              <a:gd name="connsiteY5" fmla="*/ 6906986 h 6906986"/>
              <a:gd name="connsiteX0" fmla="*/ 0 w 8968015"/>
              <a:gd name="connsiteY0" fmla="*/ 6881586 h 6890657"/>
              <a:gd name="connsiteX1" fmla="*/ 6170386 w 8968015"/>
              <a:gd name="connsiteY1" fmla="*/ 0 h 6890657"/>
              <a:gd name="connsiteX2" fmla="*/ 8968015 w 8968015"/>
              <a:gd name="connsiteY2" fmla="*/ 0 h 6890657"/>
              <a:gd name="connsiteX3" fmla="*/ 8968015 w 8968015"/>
              <a:gd name="connsiteY3" fmla="*/ 6890657 h 6890657"/>
              <a:gd name="connsiteX4" fmla="*/ 1206500 w 8968015"/>
              <a:gd name="connsiteY4" fmla="*/ 6858000 h 6890657"/>
              <a:gd name="connsiteX5" fmla="*/ 0 w 8968015"/>
              <a:gd name="connsiteY5" fmla="*/ 6881586 h 6890657"/>
              <a:gd name="connsiteX0" fmla="*/ 0 w 8968015"/>
              <a:gd name="connsiteY0" fmla="*/ 6881586 h 6890657"/>
              <a:gd name="connsiteX1" fmla="*/ 6170386 w 8968015"/>
              <a:gd name="connsiteY1" fmla="*/ 0 h 6890657"/>
              <a:gd name="connsiteX2" fmla="*/ 8968015 w 8968015"/>
              <a:gd name="connsiteY2" fmla="*/ 0 h 6890657"/>
              <a:gd name="connsiteX3" fmla="*/ 8968015 w 8968015"/>
              <a:gd name="connsiteY3" fmla="*/ 6890657 h 6890657"/>
              <a:gd name="connsiteX4" fmla="*/ 1282700 w 8968015"/>
              <a:gd name="connsiteY4" fmla="*/ 6858000 h 6890657"/>
              <a:gd name="connsiteX5" fmla="*/ 0 w 8968015"/>
              <a:gd name="connsiteY5" fmla="*/ 6881586 h 6890657"/>
              <a:gd name="connsiteX0" fmla="*/ 0 w 8968015"/>
              <a:gd name="connsiteY0" fmla="*/ 6881586 h 6890657"/>
              <a:gd name="connsiteX1" fmla="*/ 7490995 w 8968015"/>
              <a:gd name="connsiteY1" fmla="*/ 0 h 6890657"/>
              <a:gd name="connsiteX2" fmla="*/ 8968015 w 8968015"/>
              <a:gd name="connsiteY2" fmla="*/ 0 h 6890657"/>
              <a:gd name="connsiteX3" fmla="*/ 8968015 w 8968015"/>
              <a:gd name="connsiteY3" fmla="*/ 6890657 h 6890657"/>
              <a:gd name="connsiteX4" fmla="*/ 1282700 w 8968015"/>
              <a:gd name="connsiteY4" fmla="*/ 6858000 h 6890657"/>
              <a:gd name="connsiteX5" fmla="*/ 0 w 8968015"/>
              <a:gd name="connsiteY5" fmla="*/ 6881586 h 6890657"/>
              <a:gd name="connsiteX0" fmla="*/ 0 w 8968015"/>
              <a:gd name="connsiteY0" fmla="*/ 6881586 h 6890657"/>
              <a:gd name="connsiteX1" fmla="*/ 7490995 w 8968015"/>
              <a:gd name="connsiteY1" fmla="*/ 0 h 6890657"/>
              <a:gd name="connsiteX2" fmla="*/ 8968015 w 8968015"/>
              <a:gd name="connsiteY2" fmla="*/ 0 h 6890657"/>
              <a:gd name="connsiteX3" fmla="*/ 8968015 w 8968015"/>
              <a:gd name="connsiteY3" fmla="*/ 6890657 h 6890657"/>
              <a:gd name="connsiteX4" fmla="*/ 0 w 8968015"/>
              <a:gd name="connsiteY4" fmla="*/ 6881586 h 6890657"/>
              <a:gd name="connsiteX0" fmla="*/ 0 w 8968015"/>
              <a:gd name="connsiteY0" fmla="*/ 6881586 h 6890657"/>
              <a:gd name="connsiteX1" fmla="*/ 5913028 w 8968015"/>
              <a:gd name="connsiteY1" fmla="*/ 24384 h 6890657"/>
              <a:gd name="connsiteX2" fmla="*/ 8968015 w 8968015"/>
              <a:gd name="connsiteY2" fmla="*/ 0 h 6890657"/>
              <a:gd name="connsiteX3" fmla="*/ 8968015 w 8968015"/>
              <a:gd name="connsiteY3" fmla="*/ 6890657 h 6890657"/>
              <a:gd name="connsiteX4" fmla="*/ 0 w 8968015"/>
              <a:gd name="connsiteY4" fmla="*/ 6881586 h 68906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68015" h="6890657">
                <a:moveTo>
                  <a:pt x="0" y="6881586"/>
                </a:moveTo>
                <a:lnTo>
                  <a:pt x="5913028" y="24384"/>
                </a:lnTo>
                <a:lnTo>
                  <a:pt x="8968015" y="0"/>
                </a:lnTo>
                <a:lnTo>
                  <a:pt x="8968015" y="6890657"/>
                </a:lnTo>
                <a:lnTo>
                  <a:pt x="0" y="6881586"/>
                </a:lnTo>
                <a:close/>
              </a:path>
            </a:pathLst>
          </a:custGeom>
          <a:solidFill>
            <a:srgbClr val="EEEA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056E4A5-55AA-4581-80BD-C76100323A8E}"/>
              </a:ext>
            </a:extLst>
          </p:cNvPr>
          <p:cNvSpPr>
            <a:spLocks noGrp="1"/>
          </p:cNvSpPr>
          <p:nvPr>
            <p:ph type="title"/>
          </p:nvPr>
        </p:nvSpPr>
        <p:spPr/>
        <p:txBody>
          <a:bodyPr>
            <a:normAutofit/>
          </a:bodyPr>
          <a:lstStyle>
            <a:lvl1pPr>
              <a:defRPr sz="4000" b="1">
                <a:solidFill>
                  <a:schemeClr val="tx1">
                    <a:lumMod val="50000"/>
                    <a:lumOff val="50000"/>
                  </a:schemeClr>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FE5463A-2003-465A-B00F-3E9867135A10}"/>
              </a:ext>
            </a:extLst>
          </p:cNvPr>
          <p:cNvSpPr>
            <a:spLocks noGrp="1"/>
          </p:cNvSpPr>
          <p:nvPr>
            <p:ph idx="1"/>
          </p:nvPr>
        </p:nvSpPr>
        <p:spPr/>
        <p:txBody>
          <a:bodyPr/>
          <a:lstStyle>
            <a:lvl1pPr>
              <a:defRPr>
                <a:solidFill>
                  <a:schemeClr val="tx1">
                    <a:lumMod val="50000"/>
                    <a:lumOff val="50000"/>
                  </a:schemeClr>
                </a:solidFill>
                <a:latin typeface="Arial" panose="020B0604020202020204" pitchFamily="34" charset="0"/>
                <a:cs typeface="Arial" panose="020B0604020202020204" pitchFamily="34" charset="0"/>
              </a:defRPr>
            </a:lvl1pPr>
            <a:lvl2pPr>
              <a:defRPr>
                <a:solidFill>
                  <a:schemeClr val="tx1">
                    <a:lumMod val="50000"/>
                    <a:lumOff val="50000"/>
                  </a:schemeClr>
                </a:solidFill>
                <a:latin typeface="Arial" panose="020B0604020202020204" pitchFamily="34" charset="0"/>
                <a:cs typeface="Arial" panose="020B0604020202020204" pitchFamily="34" charset="0"/>
              </a:defRPr>
            </a:lvl2pPr>
            <a:lvl3pPr>
              <a:defRPr>
                <a:solidFill>
                  <a:schemeClr val="tx1">
                    <a:lumMod val="50000"/>
                    <a:lumOff val="50000"/>
                  </a:schemeClr>
                </a:solidFill>
                <a:latin typeface="Arial" panose="020B0604020202020204" pitchFamily="34" charset="0"/>
                <a:cs typeface="Arial" panose="020B0604020202020204" pitchFamily="34" charset="0"/>
              </a:defRPr>
            </a:lvl3pPr>
            <a:lvl4pPr>
              <a:defRPr>
                <a:solidFill>
                  <a:schemeClr val="tx1">
                    <a:lumMod val="50000"/>
                    <a:lumOff val="50000"/>
                  </a:schemeClr>
                </a:solidFill>
                <a:latin typeface="Arial" panose="020B0604020202020204" pitchFamily="34" charset="0"/>
                <a:cs typeface="Arial" panose="020B0604020202020204" pitchFamily="34" charset="0"/>
              </a:defRPr>
            </a:lvl4pPr>
            <a:lvl5pPr>
              <a:defRPr>
                <a:solidFill>
                  <a:schemeClr val="tx1">
                    <a:lumMod val="50000"/>
                    <a:lumOff val="50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ight Triangle 7">
            <a:extLst>
              <a:ext uri="{FF2B5EF4-FFF2-40B4-BE49-F238E27FC236}">
                <a16:creationId xmlns:a16="http://schemas.microsoft.com/office/drawing/2014/main" id="{980EEFBB-8ABE-8A44-8AEF-70CDF0F10D72}"/>
              </a:ext>
            </a:extLst>
          </p:cNvPr>
          <p:cNvSpPr/>
          <p:nvPr userDrawn="1"/>
        </p:nvSpPr>
        <p:spPr>
          <a:xfrm rot="5400000">
            <a:off x="368122" y="822684"/>
            <a:ext cx="470078" cy="470078"/>
          </a:xfrm>
          <a:prstGeom prst="rtTriangle">
            <a:avLst/>
          </a:prstGeom>
          <a:solidFill>
            <a:srgbClr val="006B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2"/>
                </a:solidFill>
              </a:ln>
            </a:endParaRPr>
          </a:p>
        </p:txBody>
      </p:sp>
    </p:spTree>
    <p:extLst>
      <p:ext uri="{BB962C8B-B14F-4D97-AF65-F5344CB8AC3E}">
        <p14:creationId xmlns:p14="http://schemas.microsoft.com/office/powerpoint/2010/main" val="10633830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Freeform 5">
            <a:extLst>
              <a:ext uri="{FF2B5EF4-FFF2-40B4-BE49-F238E27FC236}">
                <a16:creationId xmlns:a16="http://schemas.microsoft.com/office/drawing/2014/main" id="{8C77A993-7C5A-1243-82F1-7DC478A486BF}"/>
              </a:ext>
            </a:extLst>
          </p:cNvPr>
          <p:cNvSpPr/>
          <p:nvPr userDrawn="1"/>
        </p:nvSpPr>
        <p:spPr>
          <a:xfrm>
            <a:off x="5043057" y="0"/>
            <a:ext cx="7148943" cy="6890657"/>
          </a:xfrm>
          <a:custGeom>
            <a:avLst/>
            <a:gdLst>
              <a:gd name="connsiteX0" fmla="*/ 0 w 7837715"/>
              <a:gd name="connsiteY0" fmla="*/ 6868886 h 6890657"/>
              <a:gd name="connsiteX1" fmla="*/ 5040086 w 7837715"/>
              <a:gd name="connsiteY1" fmla="*/ 0 h 6890657"/>
              <a:gd name="connsiteX2" fmla="*/ 7837715 w 7837715"/>
              <a:gd name="connsiteY2" fmla="*/ 0 h 6890657"/>
              <a:gd name="connsiteX3" fmla="*/ 7837715 w 7837715"/>
              <a:gd name="connsiteY3" fmla="*/ 6890657 h 6890657"/>
              <a:gd name="connsiteX4" fmla="*/ 76200 w 7837715"/>
              <a:gd name="connsiteY4" fmla="*/ 6858000 h 6890657"/>
              <a:gd name="connsiteX5" fmla="*/ 0 w 7837715"/>
              <a:gd name="connsiteY5" fmla="*/ 6868886 h 6890657"/>
              <a:gd name="connsiteX0" fmla="*/ 0 w 8968015"/>
              <a:gd name="connsiteY0" fmla="*/ 6906986 h 6906986"/>
              <a:gd name="connsiteX1" fmla="*/ 6170386 w 8968015"/>
              <a:gd name="connsiteY1" fmla="*/ 0 h 6906986"/>
              <a:gd name="connsiteX2" fmla="*/ 8968015 w 8968015"/>
              <a:gd name="connsiteY2" fmla="*/ 0 h 6906986"/>
              <a:gd name="connsiteX3" fmla="*/ 8968015 w 8968015"/>
              <a:gd name="connsiteY3" fmla="*/ 6890657 h 6906986"/>
              <a:gd name="connsiteX4" fmla="*/ 1206500 w 8968015"/>
              <a:gd name="connsiteY4" fmla="*/ 6858000 h 6906986"/>
              <a:gd name="connsiteX5" fmla="*/ 0 w 8968015"/>
              <a:gd name="connsiteY5" fmla="*/ 6906986 h 6906986"/>
              <a:gd name="connsiteX0" fmla="*/ 0 w 8968015"/>
              <a:gd name="connsiteY0" fmla="*/ 6881586 h 6890657"/>
              <a:gd name="connsiteX1" fmla="*/ 6170386 w 8968015"/>
              <a:gd name="connsiteY1" fmla="*/ 0 h 6890657"/>
              <a:gd name="connsiteX2" fmla="*/ 8968015 w 8968015"/>
              <a:gd name="connsiteY2" fmla="*/ 0 h 6890657"/>
              <a:gd name="connsiteX3" fmla="*/ 8968015 w 8968015"/>
              <a:gd name="connsiteY3" fmla="*/ 6890657 h 6890657"/>
              <a:gd name="connsiteX4" fmla="*/ 1206500 w 8968015"/>
              <a:gd name="connsiteY4" fmla="*/ 6858000 h 6890657"/>
              <a:gd name="connsiteX5" fmla="*/ 0 w 8968015"/>
              <a:gd name="connsiteY5" fmla="*/ 6881586 h 6890657"/>
              <a:gd name="connsiteX0" fmla="*/ 0 w 8968015"/>
              <a:gd name="connsiteY0" fmla="*/ 6881586 h 6890657"/>
              <a:gd name="connsiteX1" fmla="*/ 6170386 w 8968015"/>
              <a:gd name="connsiteY1" fmla="*/ 0 h 6890657"/>
              <a:gd name="connsiteX2" fmla="*/ 8968015 w 8968015"/>
              <a:gd name="connsiteY2" fmla="*/ 0 h 6890657"/>
              <a:gd name="connsiteX3" fmla="*/ 8968015 w 8968015"/>
              <a:gd name="connsiteY3" fmla="*/ 6890657 h 6890657"/>
              <a:gd name="connsiteX4" fmla="*/ 1282700 w 8968015"/>
              <a:gd name="connsiteY4" fmla="*/ 6858000 h 6890657"/>
              <a:gd name="connsiteX5" fmla="*/ 0 w 8968015"/>
              <a:gd name="connsiteY5" fmla="*/ 6881586 h 6890657"/>
              <a:gd name="connsiteX0" fmla="*/ 0 w 8968015"/>
              <a:gd name="connsiteY0" fmla="*/ 6881586 h 6890657"/>
              <a:gd name="connsiteX1" fmla="*/ 8008913 w 8968015"/>
              <a:gd name="connsiteY1" fmla="*/ 19455 h 6890657"/>
              <a:gd name="connsiteX2" fmla="*/ 8968015 w 8968015"/>
              <a:gd name="connsiteY2" fmla="*/ 0 h 6890657"/>
              <a:gd name="connsiteX3" fmla="*/ 8968015 w 8968015"/>
              <a:gd name="connsiteY3" fmla="*/ 6890657 h 6890657"/>
              <a:gd name="connsiteX4" fmla="*/ 1282700 w 8968015"/>
              <a:gd name="connsiteY4" fmla="*/ 6858000 h 6890657"/>
              <a:gd name="connsiteX5" fmla="*/ 0 w 8968015"/>
              <a:gd name="connsiteY5" fmla="*/ 6881586 h 6890657"/>
              <a:gd name="connsiteX0" fmla="*/ 0 w 8968015"/>
              <a:gd name="connsiteY0" fmla="*/ 6881586 h 6890657"/>
              <a:gd name="connsiteX1" fmla="*/ 8008913 w 8968015"/>
              <a:gd name="connsiteY1" fmla="*/ 19455 h 6890657"/>
              <a:gd name="connsiteX2" fmla="*/ 8968015 w 8968015"/>
              <a:gd name="connsiteY2" fmla="*/ 0 h 6890657"/>
              <a:gd name="connsiteX3" fmla="*/ 8968015 w 8968015"/>
              <a:gd name="connsiteY3" fmla="*/ 6890657 h 6890657"/>
              <a:gd name="connsiteX4" fmla="*/ 0 w 8968015"/>
              <a:gd name="connsiteY4" fmla="*/ 6881586 h 6890657"/>
              <a:gd name="connsiteX0" fmla="*/ 0 w 7148943"/>
              <a:gd name="connsiteY0" fmla="*/ 6881586 h 6890657"/>
              <a:gd name="connsiteX1" fmla="*/ 6189841 w 7148943"/>
              <a:gd name="connsiteY1" fmla="*/ 19455 h 6890657"/>
              <a:gd name="connsiteX2" fmla="*/ 7148943 w 7148943"/>
              <a:gd name="connsiteY2" fmla="*/ 0 h 6890657"/>
              <a:gd name="connsiteX3" fmla="*/ 7148943 w 7148943"/>
              <a:gd name="connsiteY3" fmla="*/ 6890657 h 6890657"/>
              <a:gd name="connsiteX4" fmla="*/ 0 w 7148943"/>
              <a:gd name="connsiteY4" fmla="*/ 6881586 h 68906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8943" h="6890657">
                <a:moveTo>
                  <a:pt x="0" y="6881586"/>
                </a:moveTo>
                <a:lnTo>
                  <a:pt x="6189841" y="19455"/>
                </a:lnTo>
                <a:lnTo>
                  <a:pt x="7148943" y="0"/>
                </a:lnTo>
                <a:lnTo>
                  <a:pt x="7148943" y="6890657"/>
                </a:lnTo>
                <a:lnTo>
                  <a:pt x="0" y="6881586"/>
                </a:lnTo>
                <a:close/>
              </a:path>
            </a:pathLst>
          </a:custGeom>
          <a:solidFill>
            <a:srgbClr val="EEEA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Triangle 19">
            <a:extLst>
              <a:ext uri="{FF2B5EF4-FFF2-40B4-BE49-F238E27FC236}">
                <a16:creationId xmlns:a16="http://schemas.microsoft.com/office/drawing/2014/main" id="{C5F59B0A-F6DE-584F-9D3E-8243186DD775}"/>
              </a:ext>
            </a:extLst>
          </p:cNvPr>
          <p:cNvSpPr/>
          <p:nvPr userDrawn="1"/>
        </p:nvSpPr>
        <p:spPr>
          <a:xfrm rot="16200000">
            <a:off x="9173961" y="3878061"/>
            <a:ext cx="3162300" cy="2873778"/>
          </a:xfrm>
          <a:custGeom>
            <a:avLst/>
            <a:gdLst>
              <a:gd name="connsiteX0" fmla="*/ 0 w 3149600"/>
              <a:gd name="connsiteY0" fmla="*/ 2247900 h 2247900"/>
              <a:gd name="connsiteX1" fmla="*/ 0 w 3149600"/>
              <a:gd name="connsiteY1" fmla="*/ 0 h 2247900"/>
              <a:gd name="connsiteX2" fmla="*/ 3149600 w 3149600"/>
              <a:gd name="connsiteY2" fmla="*/ 2247900 h 2247900"/>
              <a:gd name="connsiteX3" fmla="*/ 0 w 3149600"/>
              <a:gd name="connsiteY3" fmla="*/ 2247900 h 2247900"/>
              <a:gd name="connsiteX0" fmla="*/ 12700 w 3162300"/>
              <a:gd name="connsiteY0" fmla="*/ 2616200 h 2616200"/>
              <a:gd name="connsiteX1" fmla="*/ 0 w 3162300"/>
              <a:gd name="connsiteY1" fmla="*/ 0 h 2616200"/>
              <a:gd name="connsiteX2" fmla="*/ 3162300 w 3162300"/>
              <a:gd name="connsiteY2" fmla="*/ 2616200 h 2616200"/>
              <a:gd name="connsiteX3" fmla="*/ 12700 w 3162300"/>
              <a:gd name="connsiteY3" fmla="*/ 2616200 h 2616200"/>
              <a:gd name="connsiteX0" fmla="*/ 12700 w 3162300"/>
              <a:gd name="connsiteY0" fmla="*/ 2873778 h 2873778"/>
              <a:gd name="connsiteX1" fmla="*/ 0 w 3162300"/>
              <a:gd name="connsiteY1" fmla="*/ 0 h 2873778"/>
              <a:gd name="connsiteX2" fmla="*/ 3162300 w 3162300"/>
              <a:gd name="connsiteY2" fmla="*/ 2873778 h 2873778"/>
              <a:gd name="connsiteX3" fmla="*/ 12700 w 3162300"/>
              <a:gd name="connsiteY3" fmla="*/ 2873778 h 2873778"/>
            </a:gdLst>
            <a:ahLst/>
            <a:cxnLst>
              <a:cxn ang="0">
                <a:pos x="connsiteX0" y="connsiteY0"/>
              </a:cxn>
              <a:cxn ang="0">
                <a:pos x="connsiteX1" y="connsiteY1"/>
              </a:cxn>
              <a:cxn ang="0">
                <a:pos x="connsiteX2" y="connsiteY2"/>
              </a:cxn>
              <a:cxn ang="0">
                <a:pos x="connsiteX3" y="connsiteY3"/>
              </a:cxn>
            </a:cxnLst>
            <a:rect l="l" t="t" r="r" b="b"/>
            <a:pathLst>
              <a:path w="3162300" h="2873778">
                <a:moveTo>
                  <a:pt x="12700" y="2873778"/>
                </a:moveTo>
                <a:cubicBezTo>
                  <a:pt x="8467" y="2001711"/>
                  <a:pt x="4233" y="872067"/>
                  <a:pt x="0" y="0"/>
                </a:cubicBezTo>
                <a:lnTo>
                  <a:pt x="3162300" y="2873778"/>
                </a:lnTo>
                <a:lnTo>
                  <a:pt x="12700" y="2873778"/>
                </a:lnTo>
                <a:close/>
              </a:path>
            </a:pathLst>
          </a:custGeom>
          <a:solidFill>
            <a:srgbClr val="CFE6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2"/>
                </a:solidFill>
              </a:ln>
            </a:endParaRPr>
          </a:p>
        </p:txBody>
      </p:sp>
      <p:cxnSp>
        <p:nvCxnSpPr>
          <p:cNvPr id="8" name="Straight Connector 7">
            <a:extLst>
              <a:ext uri="{FF2B5EF4-FFF2-40B4-BE49-F238E27FC236}">
                <a16:creationId xmlns:a16="http://schemas.microsoft.com/office/drawing/2014/main" id="{5B2E4D92-EF9D-EA4F-9660-2928DE73084B}"/>
              </a:ext>
            </a:extLst>
          </p:cNvPr>
          <p:cNvCxnSpPr>
            <a:cxnSpLocks/>
          </p:cNvCxnSpPr>
          <p:nvPr userDrawn="1"/>
        </p:nvCxnSpPr>
        <p:spPr>
          <a:xfrm flipH="1">
            <a:off x="6293263" y="1081553"/>
            <a:ext cx="4498144" cy="5026639"/>
          </a:xfrm>
          <a:prstGeom prst="line">
            <a:avLst/>
          </a:prstGeom>
          <a:ln w="4127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746EA3EE-E74B-4333-A43D-C8A56071B555}"/>
              </a:ext>
            </a:extLst>
          </p:cNvPr>
          <p:cNvSpPr>
            <a:spLocks noGrp="1"/>
          </p:cNvSpPr>
          <p:nvPr>
            <p:ph type="title"/>
          </p:nvPr>
        </p:nvSpPr>
        <p:spPr>
          <a:xfrm>
            <a:off x="847624" y="536152"/>
            <a:ext cx="7274970" cy="982633"/>
          </a:xfrm>
        </p:spPr>
        <p:txBody>
          <a:bodyPr>
            <a:noAutofit/>
          </a:bodyPr>
          <a:lstStyle>
            <a:lvl1pPr>
              <a:defRPr sz="4000" b="1">
                <a:solidFill>
                  <a:schemeClr val="tx1">
                    <a:lumMod val="50000"/>
                    <a:lumOff val="50000"/>
                  </a:schemeClr>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11" name="Text Placeholder 2">
            <a:extLst>
              <a:ext uri="{FF2B5EF4-FFF2-40B4-BE49-F238E27FC236}">
                <a16:creationId xmlns:a16="http://schemas.microsoft.com/office/drawing/2014/main" id="{02648CAB-4038-A242-9F03-39100EAAB203}"/>
              </a:ext>
            </a:extLst>
          </p:cNvPr>
          <p:cNvSpPr>
            <a:spLocks noGrp="1"/>
          </p:cNvSpPr>
          <p:nvPr>
            <p:ph type="body" idx="1" hasCustomPrompt="1"/>
          </p:nvPr>
        </p:nvSpPr>
        <p:spPr>
          <a:xfrm>
            <a:off x="1016341" y="1665109"/>
            <a:ext cx="3999068" cy="3721439"/>
          </a:xfrm>
        </p:spPr>
        <p:txBody>
          <a:bodyPr>
            <a:normAutofit/>
          </a:bodyPr>
          <a:lstStyle>
            <a:lvl1pPr marL="0" indent="0">
              <a:buNone/>
              <a:defRPr sz="1800">
                <a:solidFill>
                  <a:schemeClr val="tx1">
                    <a:tint val="75000"/>
                  </a:schemeClr>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i="1" dirty="0">
                <a:solidFill>
                  <a:schemeClr val="tx1">
                    <a:lumMod val="50000"/>
                    <a:lumOff val="50000"/>
                  </a:schemeClr>
                </a:solidFill>
              </a:rPr>
              <a:t>Quote can go here.</a:t>
            </a:r>
          </a:p>
        </p:txBody>
      </p:sp>
      <p:sp>
        <p:nvSpPr>
          <p:cNvPr id="12" name="Picture Placeholder 2">
            <a:extLst>
              <a:ext uri="{FF2B5EF4-FFF2-40B4-BE49-F238E27FC236}">
                <a16:creationId xmlns:a16="http://schemas.microsoft.com/office/drawing/2014/main" id="{811D6520-8D28-C246-B996-E36BC1E5C875}"/>
              </a:ext>
            </a:extLst>
          </p:cNvPr>
          <p:cNvSpPr>
            <a:spLocks noGrp="1"/>
          </p:cNvSpPr>
          <p:nvPr>
            <p:ph type="pic" idx="10"/>
          </p:nvPr>
        </p:nvSpPr>
        <p:spPr>
          <a:xfrm>
            <a:off x="5797396" y="1712106"/>
            <a:ext cx="5124004" cy="404596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3" name="Right Triangle 2">
            <a:extLst>
              <a:ext uri="{FF2B5EF4-FFF2-40B4-BE49-F238E27FC236}">
                <a16:creationId xmlns:a16="http://schemas.microsoft.com/office/drawing/2014/main" id="{E0470FFF-28D5-0741-54A5-2FED64C29096}"/>
              </a:ext>
            </a:extLst>
          </p:cNvPr>
          <p:cNvSpPr/>
          <p:nvPr userDrawn="1"/>
        </p:nvSpPr>
        <p:spPr>
          <a:xfrm rot="5400000">
            <a:off x="368122" y="822684"/>
            <a:ext cx="470078" cy="470078"/>
          </a:xfrm>
          <a:prstGeom prst="rtTriangle">
            <a:avLst/>
          </a:prstGeom>
          <a:solidFill>
            <a:srgbClr val="006B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2"/>
                </a:solidFill>
              </a:ln>
            </a:endParaRPr>
          </a:p>
        </p:txBody>
      </p:sp>
    </p:spTree>
    <p:extLst>
      <p:ext uri="{BB962C8B-B14F-4D97-AF65-F5344CB8AC3E}">
        <p14:creationId xmlns:p14="http://schemas.microsoft.com/office/powerpoint/2010/main" val="3398506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88321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2D0923B-7E01-48F7-AC7D-7CFC6F79E03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CF965ED-9E6D-4DAF-AF95-72199981266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30819E78-8731-4391-A5EC-0236D189C25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8EA1D6D-148D-4ABD-A50D-36A41D126AA2}" type="slidenum">
              <a:rPr lang="en-US" smtClean="0"/>
              <a:t>‹#›</a:t>
            </a:fld>
            <a:endParaRPr lang="en-US"/>
          </a:p>
        </p:txBody>
      </p:sp>
    </p:spTree>
    <p:extLst>
      <p:ext uri="{BB962C8B-B14F-4D97-AF65-F5344CB8AC3E}">
        <p14:creationId xmlns:p14="http://schemas.microsoft.com/office/powerpoint/2010/main" val="2560769038"/>
      </p:ext>
    </p:extLst>
  </p:cSld>
  <p:clrMap bg1="lt1" tx1="dk1" bg2="lt2" tx2="dk2" accent1="accent1" accent2="accent2" accent3="accent3" accent4="accent4" accent5="accent5" accent6="accent6" hlink="hlink" folHlink="folHlink"/>
  <p:sldLayoutIdLst>
    <p:sldLayoutId id="2147483651" r:id="rId1"/>
    <p:sldLayoutId id="2147483665" r:id="rId2"/>
    <p:sldLayoutId id="2147483650" r:id="rId3"/>
    <p:sldLayoutId id="2147483664" r:id="rId4"/>
    <p:sldLayoutId id="2147483666" r:id="rId5"/>
    <p:sldLayoutId id="2147483654" r:id="rId6"/>
    <p:sldLayoutId id="2147483655"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2.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tags" Target="../tags/tag13.xml"/><Relationship Id="rId4" Type="http://schemas.openxmlformats.org/officeDocument/2006/relationships/image" Target="../media/image8.jp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tags" Target="../tags/tag15.xml"/><Relationship Id="rId4" Type="http://schemas.openxmlformats.org/officeDocument/2006/relationships/image" Target="../media/image9.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20.xml"/><Relationship Id="rId4" Type="http://schemas.openxmlformats.org/officeDocument/2006/relationships/image" Target="../media/image10.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21.xml"/><Relationship Id="rId4" Type="http://schemas.openxmlformats.org/officeDocument/2006/relationships/image" Target="../media/image11.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tags" Target="../tags/tag4.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tags" Target="../tags/tag22.xml"/><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tags" Target="../tags/tag5.xml"/><Relationship Id="rId4" Type="http://schemas.openxmlformats.org/officeDocument/2006/relationships/image" Target="../media/image3.jp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7.xml"/><Relationship Id="rId4" Type="http://schemas.openxmlformats.org/officeDocument/2006/relationships/image" Target="../media/image4.jp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1.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ight Triangle 9">
            <a:extLst>
              <a:ext uri="{FF2B5EF4-FFF2-40B4-BE49-F238E27FC236}">
                <a16:creationId xmlns:a16="http://schemas.microsoft.com/office/drawing/2014/main" id="{1D88104B-8241-0651-5B0C-647EC1C49AE6}"/>
              </a:ext>
            </a:extLst>
          </p:cNvPr>
          <p:cNvSpPr/>
          <p:nvPr/>
        </p:nvSpPr>
        <p:spPr>
          <a:xfrm rot="5400000">
            <a:off x="312460" y="1213077"/>
            <a:ext cx="470078" cy="470078"/>
          </a:xfrm>
          <a:prstGeom prst="rtTriangle">
            <a:avLst/>
          </a:prstGeom>
          <a:solidFill>
            <a:srgbClr val="006B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chemeClr val="accent2"/>
                </a:solidFill>
              </a:ln>
            </a:endParaRPr>
          </a:p>
        </p:txBody>
      </p:sp>
      <p:sp>
        <p:nvSpPr>
          <p:cNvPr id="5" name="Title 1">
            <a:extLst>
              <a:ext uri="{FF2B5EF4-FFF2-40B4-BE49-F238E27FC236}">
                <a16:creationId xmlns:a16="http://schemas.microsoft.com/office/drawing/2014/main" id="{8824765A-1952-D008-35B5-639982F2F9C9}"/>
              </a:ext>
            </a:extLst>
          </p:cNvPr>
          <p:cNvSpPr>
            <a:spLocks noGrp="1"/>
          </p:cNvSpPr>
          <p:nvPr>
            <p:ph type="title" hasCustomPrompt="1"/>
          </p:nvPr>
        </p:nvSpPr>
        <p:spPr>
          <a:xfrm>
            <a:off x="782538" y="1133061"/>
            <a:ext cx="5576106" cy="937844"/>
          </a:xfrm>
        </p:spPr>
        <p:txBody>
          <a:bodyPr anchor="t">
            <a:noAutofit/>
          </a:bodyPr>
          <a:lstStyle>
            <a:lvl1pPr>
              <a:defRPr sz="3600" b="1">
                <a:solidFill>
                  <a:schemeClr val="tx1">
                    <a:lumMod val="50000"/>
                    <a:lumOff val="50000"/>
                  </a:schemeClr>
                </a:solidFill>
                <a:latin typeface="Arial" panose="020B0604020202020204" pitchFamily="34" charset="0"/>
                <a:cs typeface="Arial" panose="020B0604020202020204" pitchFamily="34" charset="0"/>
              </a:defRPr>
            </a:lvl1pPr>
          </a:lstStyle>
          <a:p>
            <a:r>
              <a:rPr lang="en-US" dirty="0"/>
              <a:t>Landlords: </a:t>
            </a:r>
            <a:br>
              <a:rPr lang="en-US" dirty="0"/>
            </a:br>
            <a:r>
              <a:rPr lang="en-US" dirty="0"/>
              <a:t>Renting to Housing Choice Voucher Tenants</a:t>
            </a:r>
          </a:p>
        </p:txBody>
      </p:sp>
    </p:spTree>
    <p:custDataLst>
      <p:tags r:id="rId1"/>
    </p:custDataLst>
    <p:extLst>
      <p:ext uri="{BB962C8B-B14F-4D97-AF65-F5344CB8AC3E}">
        <p14:creationId xmlns:p14="http://schemas.microsoft.com/office/powerpoint/2010/main" val="25862813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914736-2435-49B6-2394-6AD9B57D00B0}"/>
              </a:ext>
            </a:extLst>
          </p:cNvPr>
          <p:cNvSpPr>
            <a:spLocks noGrp="1"/>
          </p:cNvSpPr>
          <p:nvPr>
            <p:ph type="title"/>
          </p:nvPr>
        </p:nvSpPr>
        <p:spPr/>
        <p:txBody>
          <a:bodyPr/>
          <a:lstStyle/>
          <a:p>
            <a:r>
              <a:rPr lang="en-US" dirty="0"/>
              <a:t>HCV Initial Lease-up (cont.)</a:t>
            </a:r>
          </a:p>
        </p:txBody>
      </p:sp>
      <p:sp>
        <p:nvSpPr>
          <p:cNvPr id="3" name="Content Placeholder 2">
            <a:extLst>
              <a:ext uri="{FF2B5EF4-FFF2-40B4-BE49-F238E27FC236}">
                <a16:creationId xmlns:a16="http://schemas.microsoft.com/office/drawing/2014/main" id="{DA928AA2-2A62-C4D5-90BF-2B1B632BCB0C}"/>
              </a:ext>
            </a:extLst>
          </p:cNvPr>
          <p:cNvSpPr>
            <a:spLocks noGrp="1"/>
          </p:cNvSpPr>
          <p:nvPr>
            <p:ph idx="1"/>
          </p:nvPr>
        </p:nvSpPr>
        <p:spPr/>
        <p:txBody>
          <a:bodyPr/>
          <a:lstStyle/>
          <a:p>
            <a:r>
              <a:rPr lang="en-US" dirty="0"/>
              <a:t>Sign HAP contract</a:t>
            </a:r>
          </a:p>
          <a:p>
            <a:r>
              <a:rPr lang="en-US" dirty="0"/>
              <a:t>Offer “Statement of Tenant Rights &amp; Responsibilities” to tenant</a:t>
            </a:r>
          </a:p>
        </p:txBody>
      </p:sp>
      <p:pic>
        <p:nvPicPr>
          <p:cNvPr id="5" name="Picture 4" descr="Graphical user interface, text&#10;&#10;Description automatically generated">
            <a:extLst>
              <a:ext uri="{FF2B5EF4-FFF2-40B4-BE49-F238E27FC236}">
                <a16:creationId xmlns:a16="http://schemas.microsoft.com/office/drawing/2014/main" id="{3818BECD-5038-4731-65AE-53455C6D0D75}"/>
              </a:ext>
            </a:extLst>
          </p:cNvPr>
          <p:cNvPicPr>
            <a:picLocks noChangeAspect="1"/>
          </p:cNvPicPr>
          <p:nvPr/>
        </p:nvPicPr>
        <p:blipFill>
          <a:blip r:embed="rId4">
            <a:extLst>
              <a:ext uri="{28A0092B-C50C-407E-A947-70E740481C1C}">
                <a14:useLocalDpi xmlns:a14="http://schemas.microsoft.com/office/drawing/2010/main" val="0"/>
              </a:ext>
            </a:extLst>
          </a:blip>
          <a:srcRect t="7004"/>
          <a:stretch/>
        </p:blipFill>
        <p:spPr>
          <a:xfrm>
            <a:off x="2432236" y="2857816"/>
            <a:ext cx="7327528" cy="3895681"/>
          </a:xfrm>
          <a:prstGeom prst="rect">
            <a:avLst/>
          </a:prstGeom>
        </p:spPr>
      </p:pic>
    </p:spTree>
    <p:custDataLst>
      <p:tags r:id="rId1"/>
    </p:custDataLst>
    <p:extLst>
      <p:ext uri="{BB962C8B-B14F-4D97-AF65-F5344CB8AC3E}">
        <p14:creationId xmlns:p14="http://schemas.microsoft.com/office/powerpoint/2010/main" val="16053000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67871DB-2324-9725-BA12-A87B124C74D7}"/>
              </a:ext>
            </a:extLst>
          </p:cNvPr>
          <p:cNvSpPr>
            <a:spLocks noGrp="1"/>
          </p:cNvSpPr>
          <p:nvPr>
            <p:ph type="title"/>
          </p:nvPr>
        </p:nvSpPr>
        <p:spPr>
          <a:xfrm>
            <a:off x="1377695" y="629982"/>
            <a:ext cx="5751237" cy="1642905"/>
          </a:xfrm>
        </p:spPr>
        <p:txBody>
          <a:bodyPr>
            <a:normAutofit fontScale="90000"/>
          </a:bodyPr>
          <a:lstStyle/>
          <a:p>
            <a:r>
              <a:rPr lang="en-US" dirty="0"/>
              <a:t>Section III: </a:t>
            </a:r>
            <a:br>
              <a:rPr lang="en-US" dirty="0"/>
            </a:br>
            <a:r>
              <a:rPr lang="en-US" dirty="0"/>
              <a:t>Virginia Housing’s </a:t>
            </a:r>
            <a:br>
              <a:rPr lang="en-US" dirty="0"/>
            </a:br>
            <a:r>
              <a:rPr lang="en-US" dirty="0"/>
              <a:t>HCV Landlord Portal</a:t>
            </a:r>
          </a:p>
        </p:txBody>
      </p:sp>
      <p:sp>
        <p:nvSpPr>
          <p:cNvPr id="5" name="Content Placeholder 4">
            <a:extLst>
              <a:ext uri="{FF2B5EF4-FFF2-40B4-BE49-F238E27FC236}">
                <a16:creationId xmlns:a16="http://schemas.microsoft.com/office/drawing/2014/main" id="{8F7E0B85-D570-B4BA-3F56-AC9F4FF73A9F}"/>
              </a:ext>
            </a:extLst>
          </p:cNvPr>
          <p:cNvSpPr>
            <a:spLocks noGrp="1"/>
          </p:cNvSpPr>
          <p:nvPr>
            <p:ph idx="1"/>
          </p:nvPr>
        </p:nvSpPr>
        <p:spPr>
          <a:xfrm>
            <a:off x="1377695" y="2628487"/>
            <a:ext cx="5172191" cy="4351338"/>
          </a:xfrm>
        </p:spPr>
        <p:txBody>
          <a:bodyPr/>
          <a:lstStyle/>
          <a:p>
            <a:r>
              <a:rPr lang="en-US" dirty="0"/>
              <a:t>Ways to use it</a:t>
            </a:r>
          </a:p>
          <a:p>
            <a:r>
              <a:rPr lang="en-US" dirty="0"/>
              <a:t>Benefits and convenience offered</a:t>
            </a:r>
          </a:p>
        </p:txBody>
      </p:sp>
      <p:pic>
        <p:nvPicPr>
          <p:cNvPr id="8" name="Content Placeholder 7" descr="Woman working on laptop">
            <a:extLst>
              <a:ext uri="{FF2B5EF4-FFF2-40B4-BE49-F238E27FC236}">
                <a16:creationId xmlns:a16="http://schemas.microsoft.com/office/drawing/2014/main" id="{4C38DE3C-2A9E-9D76-DBFF-77CB4EAC26AC}"/>
              </a:ext>
            </a:extLst>
          </p:cNvPr>
          <p:cNvPicPr>
            <a:picLocks noGrp="1" noChangeAspect="1"/>
          </p:cNvPicPr>
          <p:nvPr>
            <p:ph idx="10"/>
          </p:nvPr>
        </p:nvPicPr>
        <p:blipFill>
          <a:blip r:embed="rId4">
            <a:extLst>
              <a:ext uri="{28A0092B-C50C-407E-A947-70E740481C1C}">
                <a14:useLocalDpi xmlns:a14="http://schemas.microsoft.com/office/drawing/2010/main" val="0"/>
              </a:ext>
            </a:extLst>
          </a:blip>
          <a:stretch>
            <a:fillRect/>
          </a:stretch>
        </p:blipFill>
        <p:spPr>
          <a:xfrm>
            <a:off x="7797800" y="2304256"/>
            <a:ext cx="4019550" cy="2679700"/>
          </a:xfrm>
        </p:spPr>
      </p:pic>
    </p:spTree>
    <p:custDataLst>
      <p:tags r:id="rId1"/>
    </p:custDataLst>
    <p:extLst>
      <p:ext uri="{BB962C8B-B14F-4D97-AF65-F5344CB8AC3E}">
        <p14:creationId xmlns:p14="http://schemas.microsoft.com/office/powerpoint/2010/main" val="19489539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FEFB29A-9CB2-AD4D-A247-96A7C2BCDB6D}"/>
              </a:ext>
            </a:extLst>
          </p:cNvPr>
          <p:cNvSpPr>
            <a:spLocks noGrp="1"/>
          </p:cNvSpPr>
          <p:nvPr>
            <p:ph type="title"/>
          </p:nvPr>
        </p:nvSpPr>
        <p:spPr/>
        <p:txBody>
          <a:bodyPr/>
          <a:lstStyle/>
          <a:p>
            <a:r>
              <a:rPr lang="en-US" dirty="0"/>
              <a:t>Virginia Housing’s HCV Portal (cont.)</a:t>
            </a:r>
          </a:p>
        </p:txBody>
      </p:sp>
      <p:sp>
        <p:nvSpPr>
          <p:cNvPr id="6" name="Content Placeholder 5">
            <a:extLst>
              <a:ext uri="{FF2B5EF4-FFF2-40B4-BE49-F238E27FC236}">
                <a16:creationId xmlns:a16="http://schemas.microsoft.com/office/drawing/2014/main" id="{91635650-D4C6-B879-12B9-D15DBE8614F9}"/>
              </a:ext>
            </a:extLst>
          </p:cNvPr>
          <p:cNvSpPr>
            <a:spLocks noGrp="1"/>
          </p:cNvSpPr>
          <p:nvPr>
            <p:ph idx="1"/>
          </p:nvPr>
        </p:nvSpPr>
        <p:spPr/>
        <p:txBody>
          <a:bodyPr/>
          <a:lstStyle/>
          <a:p>
            <a:r>
              <a:rPr lang="en-US" dirty="0"/>
              <a:t>For landlords accepting Virginia Housing’s HCV</a:t>
            </a:r>
          </a:p>
          <a:p>
            <a:r>
              <a:rPr lang="en-US" dirty="0"/>
              <a:t>Key benefits</a:t>
            </a:r>
          </a:p>
          <a:p>
            <a:pPr lvl="1"/>
            <a:r>
              <a:rPr lang="en-US" dirty="0"/>
              <a:t>Access to real-time information</a:t>
            </a:r>
          </a:p>
          <a:p>
            <a:pPr lvl="1"/>
            <a:r>
              <a:rPr lang="en-US" dirty="0"/>
              <a:t>Records and documents management</a:t>
            </a:r>
          </a:p>
          <a:p>
            <a:pPr lvl="1"/>
            <a:r>
              <a:rPr lang="en-US" dirty="0"/>
              <a:t>Communication tool</a:t>
            </a:r>
          </a:p>
          <a:p>
            <a:pPr lvl="1"/>
            <a:r>
              <a:rPr lang="en-US" dirty="0"/>
              <a:t>Available 24/7</a:t>
            </a:r>
          </a:p>
          <a:p>
            <a:pPr lvl="1"/>
            <a:r>
              <a:rPr lang="en-US" dirty="0"/>
              <a:t>Transparency and convenience</a:t>
            </a:r>
          </a:p>
          <a:p>
            <a:pPr lvl="1"/>
            <a:endParaRPr lang="en-US" dirty="0"/>
          </a:p>
        </p:txBody>
      </p:sp>
    </p:spTree>
    <p:custDataLst>
      <p:tags r:id="rId1"/>
    </p:custDataLst>
    <p:extLst>
      <p:ext uri="{BB962C8B-B14F-4D97-AF65-F5344CB8AC3E}">
        <p14:creationId xmlns:p14="http://schemas.microsoft.com/office/powerpoint/2010/main" val="18390750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6318AE0-89C3-E437-860D-21AEAAE7DCBC}"/>
              </a:ext>
            </a:extLst>
          </p:cNvPr>
          <p:cNvSpPr>
            <a:spLocks noGrp="1"/>
          </p:cNvSpPr>
          <p:nvPr>
            <p:ph type="title"/>
          </p:nvPr>
        </p:nvSpPr>
        <p:spPr>
          <a:xfrm>
            <a:off x="1377696" y="833182"/>
            <a:ext cx="5480304" cy="1325563"/>
          </a:xfrm>
        </p:spPr>
        <p:txBody>
          <a:bodyPr>
            <a:normAutofit fontScale="90000"/>
          </a:bodyPr>
          <a:lstStyle/>
          <a:p>
            <a:r>
              <a:rPr lang="en-US" dirty="0"/>
              <a:t>Section IV: </a:t>
            </a:r>
            <a:br>
              <a:rPr lang="en-US" dirty="0"/>
            </a:br>
            <a:r>
              <a:rPr lang="en-US" dirty="0"/>
              <a:t>Legal Protections: Tenants and Landlords</a:t>
            </a:r>
          </a:p>
        </p:txBody>
      </p:sp>
      <p:sp>
        <p:nvSpPr>
          <p:cNvPr id="6" name="Content Placeholder 5">
            <a:extLst>
              <a:ext uri="{FF2B5EF4-FFF2-40B4-BE49-F238E27FC236}">
                <a16:creationId xmlns:a16="http://schemas.microsoft.com/office/drawing/2014/main" id="{F0D2CA22-737F-16C0-05C6-8F64609B2B10}"/>
              </a:ext>
            </a:extLst>
          </p:cNvPr>
          <p:cNvSpPr>
            <a:spLocks noGrp="1"/>
          </p:cNvSpPr>
          <p:nvPr>
            <p:ph idx="1"/>
          </p:nvPr>
        </p:nvSpPr>
        <p:spPr>
          <a:xfrm>
            <a:off x="1377696" y="3085687"/>
            <a:ext cx="5172191" cy="4351338"/>
          </a:xfrm>
        </p:spPr>
        <p:txBody>
          <a:bodyPr/>
          <a:lstStyle/>
          <a:p>
            <a:r>
              <a:rPr lang="en-US" dirty="0"/>
              <a:t>Virginia Fair Housing Law</a:t>
            </a:r>
          </a:p>
          <a:p>
            <a:r>
              <a:rPr lang="en-US" dirty="0"/>
              <a:t>Virginia Residential Landlord and Tenant Act (VRLTA)</a:t>
            </a:r>
          </a:p>
          <a:p>
            <a:r>
              <a:rPr lang="en-US" dirty="0"/>
              <a:t>Exemptions</a:t>
            </a:r>
          </a:p>
        </p:txBody>
      </p:sp>
      <p:pic>
        <p:nvPicPr>
          <p:cNvPr id="9" name="Content Placeholder 8" descr="Woman in business suit, holding clipboard with floorplan, handing key to smiling couple">
            <a:extLst>
              <a:ext uri="{FF2B5EF4-FFF2-40B4-BE49-F238E27FC236}">
                <a16:creationId xmlns:a16="http://schemas.microsoft.com/office/drawing/2014/main" id="{45CD0293-4897-0CD1-7BEF-18F33454A5EF}"/>
              </a:ext>
            </a:extLst>
          </p:cNvPr>
          <p:cNvPicPr>
            <a:picLocks noGrp="1" noChangeAspect="1"/>
          </p:cNvPicPr>
          <p:nvPr>
            <p:ph idx="10"/>
          </p:nvPr>
        </p:nvPicPr>
        <p:blipFill>
          <a:blip r:embed="rId4">
            <a:extLst>
              <a:ext uri="{28A0092B-C50C-407E-A947-70E740481C1C}">
                <a14:useLocalDpi xmlns:a14="http://schemas.microsoft.com/office/drawing/2010/main" val="0"/>
              </a:ext>
            </a:extLst>
          </a:blip>
          <a:stretch>
            <a:fillRect/>
          </a:stretch>
        </p:blipFill>
        <p:spPr>
          <a:xfrm>
            <a:off x="7797800" y="2304502"/>
            <a:ext cx="4019550" cy="2679208"/>
          </a:xfrm>
        </p:spPr>
      </p:pic>
    </p:spTree>
    <p:custDataLst>
      <p:tags r:id="rId1"/>
    </p:custDataLst>
    <p:extLst>
      <p:ext uri="{BB962C8B-B14F-4D97-AF65-F5344CB8AC3E}">
        <p14:creationId xmlns:p14="http://schemas.microsoft.com/office/powerpoint/2010/main" val="28729795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146949-14DB-DEA3-D276-5E384A0EE105}"/>
              </a:ext>
            </a:extLst>
          </p:cNvPr>
          <p:cNvSpPr>
            <a:spLocks noGrp="1"/>
          </p:cNvSpPr>
          <p:nvPr>
            <p:ph type="title"/>
          </p:nvPr>
        </p:nvSpPr>
        <p:spPr/>
        <p:txBody>
          <a:bodyPr/>
          <a:lstStyle/>
          <a:p>
            <a:r>
              <a:rPr lang="en-US" dirty="0"/>
              <a:t>Legal Protections (cont.)</a:t>
            </a:r>
          </a:p>
        </p:txBody>
      </p:sp>
      <p:sp>
        <p:nvSpPr>
          <p:cNvPr id="3" name="Content Placeholder 2">
            <a:extLst>
              <a:ext uri="{FF2B5EF4-FFF2-40B4-BE49-F238E27FC236}">
                <a16:creationId xmlns:a16="http://schemas.microsoft.com/office/drawing/2014/main" id="{0854600B-B742-9809-7160-A9841FCF3111}"/>
              </a:ext>
            </a:extLst>
          </p:cNvPr>
          <p:cNvSpPr>
            <a:spLocks noGrp="1"/>
          </p:cNvSpPr>
          <p:nvPr>
            <p:ph idx="1"/>
          </p:nvPr>
        </p:nvSpPr>
        <p:spPr/>
        <p:txBody>
          <a:bodyPr/>
          <a:lstStyle/>
          <a:p>
            <a:r>
              <a:rPr lang="en-US" dirty="0"/>
              <a:t>Virginia Fair Housing Law</a:t>
            </a:r>
          </a:p>
          <a:p>
            <a:pPr lvl="1"/>
            <a:r>
              <a:rPr lang="en-US" dirty="0"/>
              <a:t>Provides specific guidelines to landlords regarding tenant selection to prevent discrimination</a:t>
            </a:r>
          </a:p>
          <a:p>
            <a:pPr lvl="1"/>
            <a:r>
              <a:rPr lang="en-US" dirty="0"/>
              <a:t>July 1, 2020: “source of funds” added as a protected class</a:t>
            </a:r>
          </a:p>
          <a:p>
            <a:pPr lvl="1"/>
            <a:r>
              <a:rPr lang="en-US" dirty="0"/>
              <a:t>When you </a:t>
            </a:r>
            <a:r>
              <a:rPr lang="en-US" u="sng" dirty="0"/>
              <a:t>can deny</a:t>
            </a:r>
            <a:r>
              <a:rPr lang="en-US" dirty="0"/>
              <a:t> an HCV tenant’s rental application</a:t>
            </a:r>
          </a:p>
          <a:p>
            <a:pPr lvl="2"/>
            <a:r>
              <a:rPr lang="en-US" dirty="0"/>
              <a:t>Permissible denial reasons</a:t>
            </a:r>
          </a:p>
          <a:p>
            <a:pPr lvl="1"/>
            <a:r>
              <a:rPr lang="en-US" dirty="0"/>
              <a:t>When you </a:t>
            </a:r>
            <a:r>
              <a:rPr lang="en-US" u="sng" dirty="0"/>
              <a:t>cannot deny</a:t>
            </a:r>
            <a:r>
              <a:rPr lang="en-US" dirty="0"/>
              <a:t> an HCV tenant’s rental application</a:t>
            </a:r>
          </a:p>
          <a:p>
            <a:pPr lvl="2"/>
            <a:r>
              <a:rPr lang="en-US" dirty="0"/>
              <a:t>Prohibited denial reasons</a:t>
            </a:r>
          </a:p>
        </p:txBody>
      </p:sp>
    </p:spTree>
    <p:custDataLst>
      <p:tags r:id="rId1"/>
    </p:custDataLst>
    <p:extLst>
      <p:ext uri="{BB962C8B-B14F-4D97-AF65-F5344CB8AC3E}">
        <p14:creationId xmlns:p14="http://schemas.microsoft.com/office/powerpoint/2010/main" val="24396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CC91D72-FEB7-452F-6472-C41283CCA336}"/>
              </a:ext>
            </a:extLst>
          </p:cNvPr>
          <p:cNvSpPr>
            <a:spLocks noGrp="1"/>
          </p:cNvSpPr>
          <p:nvPr>
            <p:ph type="title"/>
          </p:nvPr>
        </p:nvSpPr>
        <p:spPr/>
        <p:txBody>
          <a:bodyPr/>
          <a:lstStyle/>
          <a:p>
            <a:r>
              <a:rPr lang="en-US" dirty="0"/>
              <a:t>Legal Protections (cont.)</a:t>
            </a:r>
          </a:p>
        </p:txBody>
      </p:sp>
      <p:sp>
        <p:nvSpPr>
          <p:cNvPr id="7" name="Content Placeholder 6">
            <a:extLst>
              <a:ext uri="{FF2B5EF4-FFF2-40B4-BE49-F238E27FC236}">
                <a16:creationId xmlns:a16="http://schemas.microsoft.com/office/drawing/2014/main" id="{3705566A-74BF-C091-1650-F0A7FFA1DFF7}"/>
              </a:ext>
            </a:extLst>
          </p:cNvPr>
          <p:cNvSpPr>
            <a:spLocks noGrp="1"/>
          </p:cNvSpPr>
          <p:nvPr>
            <p:ph idx="1"/>
          </p:nvPr>
        </p:nvSpPr>
        <p:spPr/>
        <p:txBody>
          <a:bodyPr/>
          <a:lstStyle/>
          <a:p>
            <a:r>
              <a:rPr lang="en-US" dirty="0"/>
              <a:t>Virginia Residential Landlord and Tenant Act (VRLTA)</a:t>
            </a:r>
          </a:p>
          <a:p>
            <a:pPr lvl="1"/>
            <a:r>
              <a:rPr lang="en-US" dirty="0"/>
              <a:t>Governs the rights and responsibilities of landlords </a:t>
            </a:r>
            <a:r>
              <a:rPr lang="en-US" u="sng" dirty="0"/>
              <a:t>and</a:t>
            </a:r>
            <a:r>
              <a:rPr lang="en-US" dirty="0"/>
              <a:t> tenants</a:t>
            </a:r>
          </a:p>
          <a:p>
            <a:pPr lvl="1"/>
            <a:r>
              <a:rPr lang="en-US" dirty="0"/>
              <a:t>Key points of interest for landlords:</a:t>
            </a:r>
          </a:p>
          <a:p>
            <a:pPr lvl="2"/>
            <a:r>
              <a:rPr lang="en-US" dirty="0"/>
              <a:t>Security deposit</a:t>
            </a:r>
          </a:p>
          <a:p>
            <a:pPr lvl="2"/>
            <a:r>
              <a:rPr lang="en-US" dirty="0"/>
              <a:t>Legal remedies</a:t>
            </a:r>
          </a:p>
          <a:p>
            <a:pPr lvl="2"/>
            <a:r>
              <a:rPr lang="en-US" dirty="0"/>
              <a:t>Timelines for eviction</a:t>
            </a:r>
          </a:p>
          <a:p>
            <a:pPr lvl="2"/>
            <a:r>
              <a:rPr lang="en-US" dirty="0"/>
              <a:t>Limited liability for damages</a:t>
            </a:r>
          </a:p>
        </p:txBody>
      </p:sp>
    </p:spTree>
    <p:custDataLst>
      <p:tags r:id="rId1"/>
    </p:custDataLst>
    <p:extLst>
      <p:ext uri="{BB962C8B-B14F-4D97-AF65-F5344CB8AC3E}">
        <p14:creationId xmlns:p14="http://schemas.microsoft.com/office/powerpoint/2010/main" val="11006562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23A3CC-0D30-4376-B49C-5EBDDB868F46}"/>
              </a:ext>
            </a:extLst>
          </p:cNvPr>
          <p:cNvSpPr>
            <a:spLocks noGrp="1"/>
          </p:cNvSpPr>
          <p:nvPr>
            <p:ph type="title"/>
          </p:nvPr>
        </p:nvSpPr>
        <p:spPr/>
        <p:txBody>
          <a:bodyPr/>
          <a:lstStyle/>
          <a:p>
            <a:r>
              <a:rPr lang="en-US" dirty="0"/>
              <a:t>Legal Protections (cont.)</a:t>
            </a:r>
          </a:p>
        </p:txBody>
      </p:sp>
      <p:sp>
        <p:nvSpPr>
          <p:cNvPr id="3" name="Content Placeholder 2">
            <a:extLst>
              <a:ext uri="{FF2B5EF4-FFF2-40B4-BE49-F238E27FC236}">
                <a16:creationId xmlns:a16="http://schemas.microsoft.com/office/drawing/2014/main" id="{524194AD-B9A0-C4BC-A784-3929EDF9452F}"/>
              </a:ext>
            </a:extLst>
          </p:cNvPr>
          <p:cNvSpPr>
            <a:spLocks noGrp="1"/>
          </p:cNvSpPr>
          <p:nvPr>
            <p:ph idx="1"/>
          </p:nvPr>
        </p:nvSpPr>
        <p:spPr/>
        <p:txBody>
          <a:bodyPr/>
          <a:lstStyle/>
          <a:p>
            <a:r>
              <a:rPr lang="en-US" dirty="0"/>
              <a:t>Exemptions</a:t>
            </a:r>
          </a:p>
          <a:p>
            <a:pPr lvl="1"/>
            <a:r>
              <a:rPr lang="en-US" dirty="0"/>
              <a:t>Determined by size of landlord’s rental portfolio</a:t>
            </a:r>
          </a:p>
        </p:txBody>
      </p:sp>
    </p:spTree>
    <p:custDataLst>
      <p:tags r:id="rId1"/>
    </p:custDataLst>
    <p:extLst>
      <p:ext uri="{BB962C8B-B14F-4D97-AF65-F5344CB8AC3E}">
        <p14:creationId xmlns:p14="http://schemas.microsoft.com/office/powerpoint/2010/main" val="31006988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06791D64-E93B-47A9-C0B4-7C5F91362BFF}"/>
              </a:ext>
            </a:extLst>
          </p:cNvPr>
          <p:cNvSpPr>
            <a:spLocks noGrp="1"/>
          </p:cNvSpPr>
          <p:nvPr>
            <p:ph type="title"/>
          </p:nvPr>
        </p:nvSpPr>
        <p:spPr/>
        <p:txBody>
          <a:bodyPr/>
          <a:lstStyle/>
          <a:p>
            <a:r>
              <a:rPr lang="en-US" dirty="0"/>
              <a:t>Legal Protections (cont.)</a:t>
            </a:r>
          </a:p>
        </p:txBody>
      </p:sp>
      <p:sp>
        <p:nvSpPr>
          <p:cNvPr id="8" name="Content Placeholder 7">
            <a:extLst>
              <a:ext uri="{FF2B5EF4-FFF2-40B4-BE49-F238E27FC236}">
                <a16:creationId xmlns:a16="http://schemas.microsoft.com/office/drawing/2014/main" id="{4A444C31-BD0B-8E55-DE0A-909A5D59855A}"/>
              </a:ext>
            </a:extLst>
          </p:cNvPr>
          <p:cNvSpPr>
            <a:spLocks noGrp="1"/>
          </p:cNvSpPr>
          <p:nvPr>
            <p:ph idx="1"/>
          </p:nvPr>
        </p:nvSpPr>
        <p:spPr/>
        <p:txBody>
          <a:bodyPr/>
          <a:lstStyle/>
          <a:p>
            <a:r>
              <a:rPr lang="en-US" dirty="0"/>
              <a:t>Case Study</a:t>
            </a:r>
          </a:p>
          <a:p>
            <a:pPr lvl="1"/>
            <a:r>
              <a:rPr lang="en-US" dirty="0"/>
              <a:t>Danielle has two rental properties in Virginia</a:t>
            </a:r>
          </a:p>
          <a:p>
            <a:pPr lvl="1"/>
            <a:r>
              <a:rPr lang="en-US" dirty="0"/>
              <a:t>Applicant has acceptable credit score and acceptable rental history</a:t>
            </a:r>
          </a:p>
          <a:p>
            <a:pPr lvl="1"/>
            <a:r>
              <a:rPr lang="en-US" dirty="0"/>
              <a:t>Applicant passed the criminal background check</a:t>
            </a:r>
          </a:p>
          <a:p>
            <a:pPr lvl="1"/>
            <a:r>
              <a:rPr lang="en-US" dirty="0"/>
              <a:t>Applicant’s HCV will be used for a portion of the monthly rent</a:t>
            </a:r>
          </a:p>
        </p:txBody>
      </p:sp>
    </p:spTree>
    <p:custDataLst>
      <p:tags r:id="rId1"/>
    </p:custDataLst>
    <p:extLst>
      <p:ext uri="{BB962C8B-B14F-4D97-AF65-F5344CB8AC3E}">
        <p14:creationId xmlns:p14="http://schemas.microsoft.com/office/powerpoint/2010/main" val="26208017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2DF37E4-2051-914D-FDD4-1C1E8F8508E8}"/>
              </a:ext>
            </a:extLst>
          </p:cNvPr>
          <p:cNvSpPr>
            <a:spLocks noGrp="1"/>
          </p:cNvSpPr>
          <p:nvPr>
            <p:ph type="title"/>
          </p:nvPr>
        </p:nvSpPr>
        <p:spPr/>
        <p:txBody>
          <a:bodyPr/>
          <a:lstStyle/>
          <a:p>
            <a:r>
              <a:rPr lang="en-US" dirty="0"/>
              <a:t>Q&amp;A</a:t>
            </a:r>
          </a:p>
        </p:txBody>
      </p:sp>
      <p:sp>
        <p:nvSpPr>
          <p:cNvPr id="9" name="Content Placeholder 8">
            <a:extLst>
              <a:ext uri="{FF2B5EF4-FFF2-40B4-BE49-F238E27FC236}">
                <a16:creationId xmlns:a16="http://schemas.microsoft.com/office/drawing/2014/main" id="{0D763892-C3D1-1331-CAF1-6ABCD89E8F15}"/>
              </a:ext>
            </a:extLst>
          </p:cNvPr>
          <p:cNvSpPr>
            <a:spLocks noGrp="1"/>
          </p:cNvSpPr>
          <p:nvPr>
            <p:ph idx="1"/>
          </p:nvPr>
        </p:nvSpPr>
        <p:spPr/>
        <p:txBody>
          <a:bodyPr/>
          <a:lstStyle/>
          <a:p>
            <a:r>
              <a:rPr lang="en-US" dirty="0"/>
              <a:t>Questions</a:t>
            </a:r>
          </a:p>
          <a:p>
            <a:r>
              <a:rPr lang="en-US" dirty="0"/>
              <a:t>Comments</a:t>
            </a:r>
          </a:p>
          <a:p>
            <a:r>
              <a:rPr lang="en-US" dirty="0"/>
              <a:t>Clarifications</a:t>
            </a:r>
          </a:p>
        </p:txBody>
      </p:sp>
      <p:pic>
        <p:nvPicPr>
          <p:cNvPr id="8" name="Content Placeholder 7" descr="Potted plant on cardboard box">
            <a:extLst>
              <a:ext uri="{FF2B5EF4-FFF2-40B4-BE49-F238E27FC236}">
                <a16:creationId xmlns:a16="http://schemas.microsoft.com/office/drawing/2014/main" id="{AAD4825B-28CF-3530-4917-E2174AB599BA}"/>
              </a:ext>
            </a:extLst>
          </p:cNvPr>
          <p:cNvPicPr>
            <a:picLocks noGrp="1" noChangeAspect="1"/>
          </p:cNvPicPr>
          <p:nvPr>
            <p:ph idx="10"/>
          </p:nvPr>
        </p:nvPicPr>
        <p:blipFill>
          <a:blip r:embed="rId4">
            <a:extLst>
              <a:ext uri="{28A0092B-C50C-407E-A947-70E740481C1C}">
                <a14:useLocalDpi xmlns:a14="http://schemas.microsoft.com/office/drawing/2010/main" val="0"/>
              </a:ext>
            </a:extLst>
          </a:blip>
          <a:stretch>
            <a:fillRect/>
          </a:stretch>
        </p:blipFill>
        <p:spPr>
          <a:xfrm>
            <a:off x="7797800" y="2303896"/>
            <a:ext cx="4019550" cy="2680421"/>
          </a:xfrm>
        </p:spPr>
      </p:pic>
    </p:spTree>
    <p:custDataLst>
      <p:tags r:id="rId1"/>
    </p:custDataLst>
    <p:extLst>
      <p:ext uri="{BB962C8B-B14F-4D97-AF65-F5344CB8AC3E}">
        <p14:creationId xmlns:p14="http://schemas.microsoft.com/office/powerpoint/2010/main" val="25093561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E608E4-6CC7-1CF1-ADBE-4E02FA5FF666}"/>
              </a:ext>
            </a:extLst>
          </p:cNvPr>
          <p:cNvSpPr>
            <a:spLocks noGrp="1"/>
          </p:cNvSpPr>
          <p:nvPr>
            <p:ph type="title"/>
          </p:nvPr>
        </p:nvSpPr>
        <p:spPr/>
        <p:txBody>
          <a:bodyPr/>
          <a:lstStyle/>
          <a:p>
            <a:r>
              <a:rPr lang="en-US" dirty="0"/>
              <a:t>Contact Info</a:t>
            </a:r>
          </a:p>
        </p:txBody>
      </p:sp>
      <p:sp>
        <p:nvSpPr>
          <p:cNvPr id="3" name="Content Placeholder 2">
            <a:extLst>
              <a:ext uri="{FF2B5EF4-FFF2-40B4-BE49-F238E27FC236}">
                <a16:creationId xmlns:a16="http://schemas.microsoft.com/office/drawing/2014/main" id="{9A81FD14-4E30-EC2B-757F-BA572C7FED31}"/>
              </a:ext>
            </a:extLst>
          </p:cNvPr>
          <p:cNvSpPr>
            <a:spLocks noGrp="1"/>
          </p:cNvSpPr>
          <p:nvPr>
            <p:ph idx="1"/>
          </p:nvPr>
        </p:nvSpPr>
        <p:spPr/>
        <p:txBody>
          <a:bodyPr/>
          <a:lstStyle/>
          <a:p>
            <a:r>
              <a:rPr lang="en-US" dirty="0"/>
              <a:t>[Presenter Name]</a:t>
            </a:r>
          </a:p>
          <a:p>
            <a:r>
              <a:rPr lang="en-US" dirty="0"/>
              <a:t>[Presenter Organization]</a:t>
            </a:r>
          </a:p>
          <a:p>
            <a:r>
              <a:rPr lang="en-US" dirty="0"/>
              <a:t>[Presenter Phone]</a:t>
            </a:r>
          </a:p>
          <a:p>
            <a:r>
              <a:rPr lang="en-US" dirty="0"/>
              <a:t>[Presenter Email]</a:t>
            </a:r>
          </a:p>
          <a:p>
            <a:r>
              <a:rPr lang="en-US" dirty="0"/>
              <a:t>[Presenter Website]</a:t>
            </a:r>
          </a:p>
        </p:txBody>
      </p:sp>
      <p:pic>
        <p:nvPicPr>
          <p:cNvPr id="6" name="Content Placeholder 5" descr="Hands typing on keyboard">
            <a:extLst>
              <a:ext uri="{FF2B5EF4-FFF2-40B4-BE49-F238E27FC236}">
                <a16:creationId xmlns:a16="http://schemas.microsoft.com/office/drawing/2014/main" id="{BEF8B815-10D2-D0C7-90C5-AA58613A8CB3}"/>
              </a:ext>
            </a:extLst>
          </p:cNvPr>
          <p:cNvPicPr>
            <a:picLocks noGrp="1" noChangeAspect="1"/>
          </p:cNvPicPr>
          <p:nvPr>
            <p:ph idx="10"/>
          </p:nvPr>
        </p:nvPicPr>
        <p:blipFill>
          <a:blip r:embed="rId4">
            <a:extLst>
              <a:ext uri="{28A0092B-C50C-407E-A947-70E740481C1C}">
                <a14:useLocalDpi xmlns:a14="http://schemas.microsoft.com/office/drawing/2010/main" val="0"/>
              </a:ext>
            </a:extLst>
          </a:blip>
          <a:stretch>
            <a:fillRect/>
          </a:stretch>
        </p:blipFill>
        <p:spPr>
          <a:xfrm>
            <a:off x="7797800" y="2304387"/>
            <a:ext cx="4019550" cy="2679438"/>
          </a:xfrm>
        </p:spPr>
      </p:pic>
    </p:spTree>
    <p:custDataLst>
      <p:tags r:id="rId1"/>
    </p:custDataLst>
    <p:extLst>
      <p:ext uri="{BB962C8B-B14F-4D97-AF65-F5344CB8AC3E}">
        <p14:creationId xmlns:p14="http://schemas.microsoft.com/office/powerpoint/2010/main" val="21479999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E464AE4-C0D9-5AE8-D072-2F7C12E67FBE}"/>
              </a:ext>
            </a:extLst>
          </p:cNvPr>
          <p:cNvSpPr>
            <a:spLocks noGrp="1"/>
          </p:cNvSpPr>
          <p:nvPr>
            <p:ph type="title"/>
          </p:nvPr>
        </p:nvSpPr>
        <p:spPr/>
        <p:txBody>
          <a:bodyPr/>
          <a:lstStyle/>
          <a:p>
            <a:r>
              <a:rPr lang="en-US" dirty="0"/>
              <a:t>Agenda</a:t>
            </a:r>
          </a:p>
        </p:txBody>
      </p:sp>
      <p:sp>
        <p:nvSpPr>
          <p:cNvPr id="8" name="Content Placeholder 7">
            <a:extLst>
              <a:ext uri="{FF2B5EF4-FFF2-40B4-BE49-F238E27FC236}">
                <a16:creationId xmlns:a16="http://schemas.microsoft.com/office/drawing/2014/main" id="{AF4D50F7-6239-71EC-7636-360CF109A53B}"/>
              </a:ext>
            </a:extLst>
          </p:cNvPr>
          <p:cNvSpPr>
            <a:spLocks noGrp="1"/>
          </p:cNvSpPr>
          <p:nvPr>
            <p:ph idx="1"/>
          </p:nvPr>
        </p:nvSpPr>
        <p:spPr>
          <a:xfrm>
            <a:off x="1377696" y="1955545"/>
            <a:ext cx="5395637" cy="4351338"/>
          </a:xfrm>
        </p:spPr>
        <p:txBody>
          <a:bodyPr>
            <a:normAutofit/>
          </a:bodyPr>
          <a:lstStyle/>
          <a:p>
            <a:r>
              <a:rPr lang="en-US" b="1" dirty="0"/>
              <a:t>Section I: </a:t>
            </a:r>
            <a:r>
              <a:rPr lang="en-US" dirty="0"/>
              <a:t>Benefits of Renting to a Housing Choice Voucher (HCV) Tenant</a:t>
            </a:r>
          </a:p>
          <a:p>
            <a:r>
              <a:rPr lang="en-US" b="1" dirty="0"/>
              <a:t>Section II: </a:t>
            </a:r>
            <a:r>
              <a:rPr lang="en-US" dirty="0"/>
              <a:t>Voucher (HCV Initial Lease-up Process for Landlords</a:t>
            </a:r>
          </a:p>
          <a:p>
            <a:r>
              <a:rPr lang="en-US" b="1" dirty="0"/>
              <a:t>Section III</a:t>
            </a:r>
            <a:r>
              <a:rPr lang="en-US" dirty="0"/>
              <a:t>: Virginia Housing’s HCV Landlord Portal</a:t>
            </a:r>
          </a:p>
          <a:p>
            <a:r>
              <a:rPr lang="en-US" b="1" dirty="0"/>
              <a:t>Section IV: </a:t>
            </a:r>
            <a:r>
              <a:rPr lang="en-US" dirty="0"/>
              <a:t>Legal Protections </a:t>
            </a:r>
            <a:br>
              <a:rPr lang="en-US" dirty="0"/>
            </a:br>
            <a:r>
              <a:rPr lang="en-US" dirty="0"/>
              <a:t>for Tenants and Landlords</a:t>
            </a:r>
          </a:p>
          <a:p>
            <a:endParaRPr lang="en-US" dirty="0"/>
          </a:p>
        </p:txBody>
      </p:sp>
    </p:spTree>
    <p:custDataLst>
      <p:tags r:id="rId1"/>
    </p:custDataLst>
    <p:extLst>
      <p:ext uri="{BB962C8B-B14F-4D97-AF65-F5344CB8AC3E}">
        <p14:creationId xmlns:p14="http://schemas.microsoft.com/office/powerpoint/2010/main" val="398029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house with a flag on the front porch&#10;&#10;Description automatically generated">
            <a:extLst>
              <a:ext uri="{FF2B5EF4-FFF2-40B4-BE49-F238E27FC236}">
                <a16:creationId xmlns:a16="http://schemas.microsoft.com/office/drawing/2014/main" id="{FE0C8FF5-232B-EE8C-8BD9-92AE65ADBAE4}"/>
              </a:ext>
            </a:extLst>
          </p:cNvPr>
          <p:cNvPicPr>
            <a:picLocks noChangeAspect="1"/>
          </p:cNvPicPr>
          <p:nvPr/>
        </p:nvPicPr>
        <p:blipFill rotWithShape="1">
          <a:blip r:embed="rId4">
            <a:extLst>
              <a:ext uri="{28A0092B-C50C-407E-A947-70E740481C1C}">
                <a14:useLocalDpi xmlns:a14="http://schemas.microsoft.com/office/drawing/2010/main" val="0"/>
              </a:ext>
            </a:extLst>
          </a:blip>
          <a:srcRect t="14076" b="14362"/>
          <a:stretch/>
        </p:blipFill>
        <p:spPr>
          <a:xfrm>
            <a:off x="0" y="0"/>
            <a:ext cx="12192000" cy="5816600"/>
          </a:xfrm>
          <a:prstGeom prst="rect">
            <a:avLst/>
          </a:prstGeom>
        </p:spPr>
      </p:pic>
      <p:sp>
        <p:nvSpPr>
          <p:cNvPr id="12" name="Rectangle 11">
            <a:extLst>
              <a:ext uri="{FF2B5EF4-FFF2-40B4-BE49-F238E27FC236}">
                <a16:creationId xmlns:a16="http://schemas.microsoft.com/office/drawing/2014/main" id="{F3457760-5E6F-F34A-8CF9-BF4D7BC00E70}"/>
              </a:ext>
            </a:extLst>
          </p:cNvPr>
          <p:cNvSpPr/>
          <p:nvPr/>
        </p:nvSpPr>
        <p:spPr>
          <a:xfrm>
            <a:off x="0" y="5581289"/>
            <a:ext cx="12192000" cy="127671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FA40680B-2D3B-544C-AEFD-AAC98EF76490}"/>
              </a:ext>
            </a:extLst>
          </p:cNvPr>
          <p:cNvSpPr txBox="1">
            <a:spLocks/>
          </p:cNvSpPr>
          <p:nvPr/>
        </p:nvSpPr>
        <p:spPr>
          <a:xfrm>
            <a:off x="768480" y="5775843"/>
            <a:ext cx="10787975" cy="86393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500" b="1" dirty="0">
                <a:solidFill>
                  <a:srgbClr val="006B63"/>
                </a:solidFill>
                <a:latin typeface="Arial" panose="020B0604020202020204" pitchFamily="34" charset="0"/>
                <a:cs typeface="Arial" panose="020B0604020202020204" pitchFamily="34" charset="0"/>
              </a:rPr>
              <a:t>Thank you for attending!</a:t>
            </a:r>
            <a:endParaRPr lang="en-US" sz="2000" dirty="0">
              <a:solidFill>
                <a:srgbClr val="006B63"/>
              </a:solidFill>
              <a:latin typeface="Arial" panose="020B0604020202020204" pitchFamily="34" charset="0"/>
              <a:cs typeface="Arial" panose="020B0604020202020204" pitchFamily="34" charset="0"/>
            </a:endParaRPr>
          </a:p>
        </p:txBody>
      </p:sp>
      <p:sp>
        <p:nvSpPr>
          <p:cNvPr id="11" name="Right Triangle 10">
            <a:extLst>
              <a:ext uri="{FF2B5EF4-FFF2-40B4-BE49-F238E27FC236}">
                <a16:creationId xmlns:a16="http://schemas.microsoft.com/office/drawing/2014/main" id="{A1AE6467-58F6-9B1C-B5AB-B069CA861C7B}"/>
              </a:ext>
            </a:extLst>
          </p:cNvPr>
          <p:cNvSpPr/>
          <p:nvPr/>
        </p:nvSpPr>
        <p:spPr>
          <a:xfrm rot="5400000">
            <a:off x="175093" y="5869969"/>
            <a:ext cx="470078" cy="470078"/>
          </a:xfrm>
          <a:prstGeom prst="rtTriangle">
            <a:avLst/>
          </a:prstGeom>
          <a:solidFill>
            <a:srgbClr val="006B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2"/>
                </a:solidFill>
              </a:ln>
            </a:endParaRPr>
          </a:p>
        </p:txBody>
      </p:sp>
    </p:spTree>
    <p:custDataLst>
      <p:tags r:id="rId1"/>
    </p:custDataLst>
    <p:extLst>
      <p:ext uri="{BB962C8B-B14F-4D97-AF65-F5344CB8AC3E}">
        <p14:creationId xmlns:p14="http://schemas.microsoft.com/office/powerpoint/2010/main" val="26218659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A3D56EC-A7BF-A682-A29A-172B2CA16B35}"/>
              </a:ext>
            </a:extLst>
          </p:cNvPr>
          <p:cNvSpPr>
            <a:spLocks noGrp="1"/>
          </p:cNvSpPr>
          <p:nvPr>
            <p:ph type="title"/>
          </p:nvPr>
        </p:nvSpPr>
        <p:spPr>
          <a:xfrm>
            <a:off x="1377696" y="799315"/>
            <a:ext cx="5497237" cy="1325563"/>
          </a:xfrm>
        </p:spPr>
        <p:txBody>
          <a:bodyPr>
            <a:normAutofit fontScale="90000"/>
          </a:bodyPr>
          <a:lstStyle/>
          <a:p>
            <a:r>
              <a:rPr lang="en-US" dirty="0"/>
              <a:t>Section I: </a:t>
            </a:r>
            <a:br>
              <a:rPr lang="en-US" dirty="0"/>
            </a:br>
            <a:r>
              <a:rPr lang="en-US" dirty="0"/>
              <a:t>Benefits of Renting to an HCV Tenant</a:t>
            </a:r>
          </a:p>
        </p:txBody>
      </p:sp>
      <p:sp>
        <p:nvSpPr>
          <p:cNvPr id="5" name="Content Placeholder 4">
            <a:extLst>
              <a:ext uri="{FF2B5EF4-FFF2-40B4-BE49-F238E27FC236}">
                <a16:creationId xmlns:a16="http://schemas.microsoft.com/office/drawing/2014/main" id="{B1095904-DCD7-17DD-4DA3-09A2069EA9F0}"/>
              </a:ext>
            </a:extLst>
          </p:cNvPr>
          <p:cNvSpPr>
            <a:spLocks noGrp="1"/>
          </p:cNvSpPr>
          <p:nvPr>
            <p:ph idx="1"/>
          </p:nvPr>
        </p:nvSpPr>
        <p:spPr>
          <a:xfrm>
            <a:off x="1377696" y="2506662"/>
            <a:ext cx="5172191" cy="2678325"/>
          </a:xfrm>
        </p:spPr>
        <p:txBody>
          <a:bodyPr/>
          <a:lstStyle/>
          <a:p>
            <a:r>
              <a:rPr lang="en-US" dirty="0"/>
              <a:t>Benefits for the landlords too!</a:t>
            </a:r>
          </a:p>
        </p:txBody>
      </p:sp>
      <p:pic>
        <p:nvPicPr>
          <p:cNvPr id="8" name="Content Placeholder 7" descr="Person carrying box">
            <a:extLst>
              <a:ext uri="{FF2B5EF4-FFF2-40B4-BE49-F238E27FC236}">
                <a16:creationId xmlns:a16="http://schemas.microsoft.com/office/drawing/2014/main" id="{31A7B82B-A9BC-94A6-284E-E81354AB0540}"/>
              </a:ext>
            </a:extLst>
          </p:cNvPr>
          <p:cNvPicPr>
            <a:picLocks noGrp="1" noChangeAspect="1"/>
          </p:cNvPicPr>
          <p:nvPr>
            <p:ph idx="10"/>
          </p:nvPr>
        </p:nvPicPr>
        <p:blipFill>
          <a:blip r:embed="rId4">
            <a:extLst>
              <a:ext uri="{28A0092B-C50C-407E-A947-70E740481C1C}">
                <a14:useLocalDpi xmlns:a14="http://schemas.microsoft.com/office/drawing/2010/main" val="0"/>
              </a:ext>
            </a:extLst>
          </a:blip>
          <a:stretch>
            <a:fillRect/>
          </a:stretch>
        </p:blipFill>
        <p:spPr>
          <a:xfrm>
            <a:off x="7797800" y="2304944"/>
            <a:ext cx="4019550" cy="2678325"/>
          </a:xfrm>
        </p:spPr>
      </p:pic>
    </p:spTree>
    <p:custDataLst>
      <p:tags r:id="rId1"/>
    </p:custDataLst>
    <p:extLst>
      <p:ext uri="{BB962C8B-B14F-4D97-AF65-F5344CB8AC3E}">
        <p14:creationId xmlns:p14="http://schemas.microsoft.com/office/powerpoint/2010/main" val="22128044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19C53BB-9432-8E6F-5E00-0EF8919ACC27}"/>
              </a:ext>
            </a:extLst>
          </p:cNvPr>
          <p:cNvSpPr>
            <a:spLocks noGrp="1"/>
          </p:cNvSpPr>
          <p:nvPr>
            <p:ph type="title"/>
          </p:nvPr>
        </p:nvSpPr>
        <p:spPr/>
        <p:txBody>
          <a:bodyPr/>
          <a:lstStyle/>
          <a:p>
            <a:r>
              <a:rPr lang="en-US" dirty="0"/>
              <a:t>Benefits of HCV Tenants (cont.)</a:t>
            </a:r>
          </a:p>
        </p:txBody>
      </p:sp>
      <p:sp>
        <p:nvSpPr>
          <p:cNvPr id="6" name="Content Placeholder 5">
            <a:extLst>
              <a:ext uri="{FF2B5EF4-FFF2-40B4-BE49-F238E27FC236}">
                <a16:creationId xmlns:a16="http://schemas.microsoft.com/office/drawing/2014/main" id="{62E7976F-1B85-891C-EFD4-94602753E956}"/>
              </a:ext>
            </a:extLst>
          </p:cNvPr>
          <p:cNvSpPr>
            <a:spLocks noGrp="1"/>
          </p:cNvSpPr>
          <p:nvPr>
            <p:ph idx="1"/>
          </p:nvPr>
        </p:nvSpPr>
        <p:spPr/>
        <p:txBody>
          <a:bodyPr/>
          <a:lstStyle/>
          <a:p>
            <a:r>
              <a:rPr lang="en-US" dirty="0"/>
              <a:t>Help your neighbors in your community</a:t>
            </a:r>
          </a:p>
          <a:p>
            <a:r>
              <a:rPr lang="en-US" dirty="0"/>
              <a:t>Receive</a:t>
            </a:r>
          </a:p>
          <a:p>
            <a:pPr lvl="1"/>
            <a:r>
              <a:rPr lang="en-US" dirty="0"/>
              <a:t>Market-rate rent</a:t>
            </a:r>
          </a:p>
          <a:p>
            <a:pPr lvl="1"/>
            <a:r>
              <a:rPr lang="en-US" dirty="0"/>
              <a:t>Consistent monthly rent payments</a:t>
            </a:r>
          </a:p>
          <a:p>
            <a:r>
              <a:rPr lang="en-US" dirty="0"/>
              <a:t>Receive </a:t>
            </a:r>
            <a:r>
              <a:rPr lang="en-US" u="sng" dirty="0"/>
              <a:t>free</a:t>
            </a:r>
            <a:r>
              <a:rPr lang="en-US" dirty="0"/>
              <a:t> home inspections</a:t>
            </a:r>
          </a:p>
          <a:p>
            <a:r>
              <a:rPr lang="en-US" dirty="0"/>
              <a:t>Reserve and retain </a:t>
            </a:r>
            <a:r>
              <a:rPr lang="en-US" u="sng" dirty="0"/>
              <a:t>all</a:t>
            </a:r>
            <a:r>
              <a:rPr lang="en-US" dirty="0"/>
              <a:t> landlord rights</a:t>
            </a:r>
          </a:p>
        </p:txBody>
      </p:sp>
    </p:spTree>
    <p:custDataLst>
      <p:tags r:id="rId1"/>
    </p:custDataLst>
    <p:extLst>
      <p:ext uri="{BB962C8B-B14F-4D97-AF65-F5344CB8AC3E}">
        <p14:creationId xmlns:p14="http://schemas.microsoft.com/office/powerpoint/2010/main" val="6440749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3490A13-2140-C821-2024-5562FCFE18AB}"/>
              </a:ext>
            </a:extLst>
          </p:cNvPr>
          <p:cNvSpPr>
            <a:spLocks noGrp="1"/>
          </p:cNvSpPr>
          <p:nvPr>
            <p:ph type="title"/>
          </p:nvPr>
        </p:nvSpPr>
        <p:spPr>
          <a:xfrm>
            <a:off x="1377695" y="629982"/>
            <a:ext cx="4955371" cy="1325563"/>
          </a:xfrm>
        </p:spPr>
        <p:txBody>
          <a:bodyPr>
            <a:normAutofit fontScale="90000"/>
          </a:bodyPr>
          <a:lstStyle/>
          <a:p>
            <a:r>
              <a:rPr lang="en-US" dirty="0"/>
              <a:t>Section II: </a:t>
            </a:r>
            <a:br>
              <a:rPr lang="en-US" dirty="0"/>
            </a:br>
            <a:r>
              <a:rPr lang="en-US" dirty="0"/>
              <a:t>HCV Initial Lease-up</a:t>
            </a:r>
          </a:p>
        </p:txBody>
      </p:sp>
      <p:sp>
        <p:nvSpPr>
          <p:cNvPr id="5" name="Content Placeholder 4">
            <a:extLst>
              <a:ext uri="{FF2B5EF4-FFF2-40B4-BE49-F238E27FC236}">
                <a16:creationId xmlns:a16="http://schemas.microsoft.com/office/drawing/2014/main" id="{4535F0FF-517A-72C7-A033-37279B0EFA32}"/>
              </a:ext>
            </a:extLst>
          </p:cNvPr>
          <p:cNvSpPr>
            <a:spLocks noGrp="1"/>
          </p:cNvSpPr>
          <p:nvPr>
            <p:ph idx="1"/>
          </p:nvPr>
        </p:nvSpPr>
        <p:spPr/>
        <p:txBody>
          <a:bodyPr/>
          <a:lstStyle/>
          <a:p>
            <a:r>
              <a:rPr lang="en-US"/>
              <a:t>Listing units</a:t>
            </a:r>
          </a:p>
          <a:p>
            <a:r>
              <a:rPr lang="en-US"/>
              <a:t>Consistent screening</a:t>
            </a:r>
          </a:p>
          <a:p>
            <a:r>
              <a:rPr lang="en-US"/>
              <a:t>Complete RFTA</a:t>
            </a:r>
          </a:p>
          <a:p>
            <a:r>
              <a:rPr lang="en-US"/>
              <a:t>HQS inspection</a:t>
            </a:r>
          </a:p>
          <a:p>
            <a:r>
              <a:rPr lang="en-US"/>
              <a:t>HAP and Statement of Tenant Rights and Responsibilities</a:t>
            </a:r>
            <a:endParaRPr lang="en-US" dirty="0"/>
          </a:p>
        </p:txBody>
      </p:sp>
      <p:pic>
        <p:nvPicPr>
          <p:cNvPr id="8" name="Content Placeholder 7" descr="People in room">
            <a:extLst>
              <a:ext uri="{FF2B5EF4-FFF2-40B4-BE49-F238E27FC236}">
                <a16:creationId xmlns:a16="http://schemas.microsoft.com/office/drawing/2014/main" id="{75E94485-8142-B2CD-36CA-AEB61E010938}"/>
              </a:ext>
            </a:extLst>
          </p:cNvPr>
          <p:cNvPicPr>
            <a:picLocks noGrp="1" noChangeAspect="1"/>
          </p:cNvPicPr>
          <p:nvPr>
            <p:ph idx="10"/>
          </p:nvPr>
        </p:nvPicPr>
        <p:blipFill>
          <a:blip r:embed="rId4">
            <a:extLst>
              <a:ext uri="{28A0092B-C50C-407E-A947-70E740481C1C}">
                <a14:useLocalDpi xmlns:a14="http://schemas.microsoft.com/office/drawing/2010/main" val="0"/>
              </a:ext>
            </a:extLst>
          </a:blip>
          <a:stretch>
            <a:fillRect/>
          </a:stretch>
        </p:blipFill>
        <p:spPr>
          <a:xfrm>
            <a:off x="7797800" y="2304944"/>
            <a:ext cx="4019550" cy="2678325"/>
          </a:xfrm>
        </p:spPr>
      </p:pic>
    </p:spTree>
    <p:custDataLst>
      <p:tags r:id="rId1"/>
    </p:custDataLst>
    <p:extLst>
      <p:ext uri="{BB962C8B-B14F-4D97-AF65-F5344CB8AC3E}">
        <p14:creationId xmlns:p14="http://schemas.microsoft.com/office/powerpoint/2010/main" val="21738579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7734052-9EA7-3C86-CA80-CCF501BB9C8B}"/>
              </a:ext>
            </a:extLst>
          </p:cNvPr>
          <p:cNvSpPr>
            <a:spLocks noGrp="1"/>
          </p:cNvSpPr>
          <p:nvPr>
            <p:ph type="title"/>
          </p:nvPr>
        </p:nvSpPr>
        <p:spPr/>
        <p:txBody>
          <a:bodyPr/>
          <a:lstStyle/>
          <a:p>
            <a:r>
              <a:rPr lang="en-US" dirty="0"/>
              <a:t>HCV Initial Lease-up (cont.)</a:t>
            </a:r>
          </a:p>
        </p:txBody>
      </p:sp>
      <p:sp>
        <p:nvSpPr>
          <p:cNvPr id="6" name="Content Placeholder 5">
            <a:extLst>
              <a:ext uri="{FF2B5EF4-FFF2-40B4-BE49-F238E27FC236}">
                <a16:creationId xmlns:a16="http://schemas.microsoft.com/office/drawing/2014/main" id="{7383995E-C219-84E7-E60E-24750FDA67B0}"/>
              </a:ext>
            </a:extLst>
          </p:cNvPr>
          <p:cNvSpPr>
            <a:spLocks noGrp="1"/>
          </p:cNvSpPr>
          <p:nvPr>
            <p:ph idx="1"/>
          </p:nvPr>
        </p:nvSpPr>
        <p:spPr/>
        <p:txBody>
          <a:bodyPr/>
          <a:lstStyle/>
          <a:p>
            <a:r>
              <a:rPr lang="en-US" dirty="0"/>
              <a:t>Listing units and screening applicants</a:t>
            </a:r>
          </a:p>
          <a:p>
            <a:pPr lvl="1"/>
            <a:r>
              <a:rPr lang="en-US" dirty="0"/>
              <a:t>Landlord lists available units on VirginiaHousingSearch.com</a:t>
            </a:r>
          </a:p>
          <a:p>
            <a:pPr lvl="1"/>
            <a:r>
              <a:rPr lang="en-US" dirty="0"/>
              <a:t>Renters search for available units to move into</a:t>
            </a:r>
          </a:p>
          <a:p>
            <a:pPr lvl="1"/>
            <a:r>
              <a:rPr lang="en-US" dirty="0"/>
              <a:t>Landlord consistently screens all applicants</a:t>
            </a:r>
          </a:p>
        </p:txBody>
      </p:sp>
    </p:spTree>
    <p:custDataLst>
      <p:tags r:id="rId1"/>
    </p:custDataLst>
    <p:extLst>
      <p:ext uri="{BB962C8B-B14F-4D97-AF65-F5344CB8AC3E}">
        <p14:creationId xmlns:p14="http://schemas.microsoft.com/office/powerpoint/2010/main" val="9514406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5E896C-2EE1-BEFF-BCCA-AB7D859C29F5}"/>
              </a:ext>
            </a:extLst>
          </p:cNvPr>
          <p:cNvSpPr>
            <a:spLocks noGrp="1"/>
          </p:cNvSpPr>
          <p:nvPr>
            <p:ph type="title"/>
          </p:nvPr>
        </p:nvSpPr>
        <p:spPr/>
        <p:txBody>
          <a:bodyPr/>
          <a:lstStyle/>
          <a:p>
            <a:r>
              <a:rPr lang="en-US" dirty="0"/>
              <a:t>HCV Initial Lease-up (cont.)</a:t>
            </a:r>
          </a:p>
        </p:txBody>
      </p:sp>
      <p:sp>
        <p:nvSpPr>
          <p:cNvPr id="3" name="Content Placeholder 2">
            <a:extLst>
              <a:ext uri="{FF2B5EF4-FFF2-40B4-BE49-F238E27FC236}">
                <a16:creationId xmlns:a16="http://schemas.microsoft.com/office/drawing/2014/main" id="{A8E435E4-7112-D1F4-1376-BED5774406FC}"/>
              </a:ext>
            </a:extLst>
          </p:cNvPr>
          <p:cNvSpPr>
            <a:spLocks noGrp="1"/>
          </p:cNvSpPr>
          <p:nvPr>
            <p:ph idx="1"/>
          </p:nvPr>
        </p:nvSpPr>
        <p:spPr/>
        <p:txBody>
          <a:bodyPr/>
          <a:lstStyle/>
          <a:p>
            <a:r>
              <a:rPr lang="en-US" dirty="0"/>
              <a:t>Complete the RFTA</a:t>
            </a:r>
          </a:p>
        </p:txBody>
      </p:sp>
      <p:pic>
        <p:nvPicPr>
          <p:cNvPr id="5" name="Picture 4" descr="Graphical user interface, application&#10;&#10;Description automatically generated with medium confidence">
            <a:extLst>
              <a:ext uri="{FF2B5EF4-FFF2-40B4-BE49-F238E27FC236}">
                <a16:creationId xmlns:a16="http://schemas.microsoft.com/office/drawing/2014/main" id="{C14C8986-3D29-D74B-614D-EF2A1AF735C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29468" y="2468881"/>
            <a:ext cx="8533065" cy="4130595"/>
          </a:xfrm>
          <a:prstGeom prst="rect">
            <a:avLst/>
          </a:prstGeom>
        </p:spPr>
      </p:pic>
    </p:spTree>
    <p:custDataLst>
      <p:tags r:id="rId1"/>
    </p:custDataLst>
    <p:extLst>
      <p:ext uri="{BB962C8B-B14F-4D97-AF65-F5344CB8AC3E}">
        <p14:creationId xmlns:p14="http://schemas.microsoft.com/office/powerpoint/2010/main" val="26155978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8D43F1-582A-8512-4CF3-661BFD9C4875}"/>
              </a:ext>
            </a:extLst>
          </p:cNvPr>
          <p:cNvSpPr>
            <a:spLocks noGrp="1"/>
          </p:cNvSpPr>
          <p:nvPr>
            <p:ph type="title"/>
          </p:nvPr>
        </p:nvSpPr>
        <p:spPr/>
        <p:txBody>
          <a:bodyPr/>
          <a:lstStyle/>
          <a:p>
            <a:r>
              <a:rPr lang="en-US" dirty="0"/>
              <a:t>HCV Initial Lease-up (cont.)</a:t>
            </a:r>
          </a:p>
        </p:txBody>
      </p:sp>
      <p:sp>
        <p:nvSpPr>
          <p:cNvPr id="3" name="Content Placeholder 2">
            <a:extLst>
              <a:ext uri="{FF2B5EF4-FFF2-40B4-BE49-F238E27FC236}">
                <a16:creationId xmlns:a16="http://schemas.microsoft.com/office/drawing/2014/main" id="{D81E5EC1-3E05-B495-D123-1BB7DD8E6EAD}"/>
              </a:ext>
            </a:extLst>
          </p:cNvPr>
          <p:cNvSpPr>
            <a:spLocks noGrp="1"/>
          </p:cNvSpPr>
          <p:nvPr>
            <p:ph idx="1"/>
          </p:nvPr>
        </p:nvSpPr>
        <p:spPr/>
        <p:txBody>
          <a:bodyPr/>
          <a:lstStyle/>
          <a:p>
            <a:r>
              <a:rPr lang="en-US" dirty="0"/>
              <a:t>Public Housing Authority (PHA) processes the RFTA</a:t>
            </a:r>
          </a:p>
          <a:p>
            <a:r>
              <a:rPr lang="en-US" dirty="0"/>
              <a:t>PHA schedules the unit’s Housing Quality Standards (HQS) inspection</a:t>
            </a:r>
          </a:p>
        </p:txBody>
      </p:sp>
    </p:spTree>
    <p:custDataLst>
      <p:tags r:id="rId1"/>
    </p:custDataLst>
    <p:extLst>
      <p:ext uri="{BB962C8B-B14F-4D97-AF65-F5344CB8AC3E}">
        <p14:creationId xmlns:p14="http://schemas.microsoft.com/office/powerpoint/2010/main" val="42025057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4E1D58-5BA7-27A7-8893-80575525F6B4}"/>
              </a:ext>
            </a:extLst>
          </p:cNvPr>
          <p:cNvSpPr>
            <a:spLocks noGrp="1"/>
          </p:cNvSpPr>
          <p:nvPr>
            <p:ph type="title"/>
          </p:nvPr>
        </p:nvSpPr>
        <p:spPr/>
        <p:txBody>
          <a:bodyPr/>
          <a:lstStyle/>
          <a:p>
            <a:r>
              <a:rPr lang="en-US" dirty="0"/>
              <a:t>HCV Initial Lease-up (cont.)</a:t>
            </a:r>
          </a:p>
        </p:txBody>
      </p:sp>
      <p:sp>
        <p:nvSpPr>
          <p:cNvPr id="3" name="Content Placeholder 2">
            <a:extLst>
              <a:ext uri="{FF2B5EF4-FFF2-40B4-BE49-F238E27FC236}">
                <a16:creationId xmlns:a16="http://schemas.microsoft.com/office/drawing/2014/main" id="{C3C16A2F-2FF0-DB69-DE7C-EAEB1E8D9C66}"/>
              </a:ext>
            </a:extLst>
          </p:cNvPr>
          <p:cNvSpPr>
            <a:spLocks noGrp="1"/>
          </p:cNvSpPr>
          <p:nvPr>
            <p:ph idx="1"/>
          </p:nvPr>
        </p:nvSpPr>
        <p:spPr/>
        <p:txBody>
          <a:bodyPr/>
          <a:lstStyle/>
          <a:p>
            <a:r>
              <a:rPr lang="en-US" dirty="0"/>
              <a:t>HQS inspection results</a:t>
            </a:r>
          </a:p>
          <a:p>
            <a:pPr lvl="1"/>
            <a:r>
              <a:rPr lang="en-US" dirty="0"/>
              <a:t>Unit passed</a:t>
            </a:r>
          </a:p>
          <a:p>
            <a:pPr lvl="1"/>
            <a:r>
              <a:rPr lang="en-US" dirty="0"/>
              <a:t>Unit failed</a:t>
            </a:r>
          </a:p>
        </p:txBody>
      </p:sp>
      <p:pic>
        <p:nvPicPr>
          <p:cNvPr id="7" name="Picture 6" descr="Graphical user interface, text, application&#10;&#10;Description automatically generated">
            <a:extLst>
              <a:ext uri="{FF2B5EF4-FFF2-40B4-BE49-F238E27FC236}">
                <a16:creationId xmlns:a16="http://schemas.microsoft.com/office/drawing/2014/main" id="{A53B8402-F9B0-9C09-7359-B22A36E61AC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60983" y="2465949"/>
            <a:ext cx="7618081" cy="4092241"/>
          </a:xfrm>
          <a:prstGeom prst="rect">
            <a:avLst/>
          </a:prstGeom>
        </p:spPr>
      </p:pic>
    </p:spTree>
    <p:custDataLst>
      <p:tags r:id="rId1"/>
    </p:custDataLst>
    <p:extLst>
      <p:ext uri="{BB962C8B-B14F-4D97-AF65-F5344CB8AC3E}">
        <p14:creationId xmlns:p14="http://schemas.microsoft.com/office/powerpoint/2010/main" val="309624646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 name="ARTICULATE_DESIGN_ID_OFFICE THEME" val="E6tkEfs6"/>
  <p:tag name="ARTICULATE_SLIDE_COUNT" val="20"/>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Custom 5">
      <a:dk1>
        <a:srgbClr val="000000"/>
      </a:dk1>
      <a:lt1>
        <a:srgbClr val="FFFFFF"/>
      </a:lt1>
      <a:dk2>
        <a:srgbClr val="000000"/>
      </a:dk2>
      <a:lt2>
        <a:srgbClr val="F8F8F8"/>
      </a:lt2>
      <a:accent1>
        <a:srgbClr val="0277AD"/>
      </a:accent1>
      <a:accent2>
        <a:srgbClr val="DE612D"/>
      </a:accent2>
      <a:accent3>
        <a:srgbClr val="E6B42A"/>
      </a:accent3>
      <a:accent4>
        <a:srgbClr val="5E498C"/>
      </a:accent4>
      <a:accent5>
        <a:srgbClr val="E69285"/>
      </a:accent5>
      <a:accent6>
        <a:srgbClr val="C7313F"/>
      </a:accent6>
      <a:hlink>
        <a:srgbClr val="5F5F5F"/>
      </a:hlink>
      <a:folHlink>
        <a:srgbClr val="919191"/>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9FAFF9514CF564A8A771E36AFDE6D73" ma:contentTypeVersion="2" ma:contentTypeDescription="Create a new document." ma:contentTypeScope="" ma:versionID="88db628796bfbd0784a61b8e135f86f7">
  <xsd:schema xmlns:xsd="http://www.w3.org/2001/XMLSchema" xmlns:xs="http://www.w3.org/2001/XMLSchema" xmlns:p="http://schemas.microsoft.com/office/2006/metadata/properties" xmlns:ns1="http://schemas.microsoft.com/sharepoint/v3" xmlns:ns2="98329607-defc-402c-adce-f22a17c66498" targetNamespace="http://schemas.microsoft.com/office/2006/metadata/properties" ma:root="true" ma:fieldsID="b949053c6d7969f0ce6657b846ee50ab" ns1:_="" ns2:_="">
    <xsd:import namespace="http://schemas.microsoft.com/sharepoint/v3"/>
    <xsd:import namespace="98329607-defc-402c-adce-f22a17c66498"/>
    <xsd:element name="properties">
      <xsd:complexType>
        <xsd:sequence>
          <xsd:element name="documentManagement">
            <xsd:complexType>
              <xsd:all>
                <xsd:element ref="ns1:PublishingStartDate" minOccurs="0"/>
                <xsd:element ref="ns1:PublishingExpirationDate" minOccurs="0"/>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98329607-defc-402c-adce-f22a17c66498" elementFormDefault="qualified">
    <xsd:import namespace="http://schemas.microsoft.com/office/2006/documentManagement/types"/>
    <xsd:import namespace="http://schemas.microsoft.com/office/infopath/2007/PartnerControls"/>
    <xsd:element name="SharedWithUsers" ma:index="10"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99ED4E-5D56-4B45-9CE5-51E5FE451E35}">
  <ds:schemaRefs>
    <ds:schemaRef ds:uri="http://schemas.microsoft.com/sharepoint/v3/contenttype/forms"/>
  </ds:schemaRefs>
</ds:datastoreItem>
</file>

<file path=customXml/itemProps2.xml><?xml version="1.0" encoding="utf-8"?>
<ds:datastoreItem xmlns:ds="http://schemas.openxmlformats.org/officeDocument/2006/customXml" ds:itemID="{B9AF26AC-BCE2-459B-A593-BE45C6837F1E}">
  <ds:schemaRefs>
    <ds:schemaRef ds:uri="http://purl.org/dc/terms/"/>
    <ds:schemaRef ds:uri="http://schemas.microsoft.com/office/2006/metadata/properties"/>
    <ds:schemaRef ds:uri="http://www.w3.org/XML/1998/namespace"/>
    <ds:schemaRef ds:uri="http://schemas.openxmlformats.org/package/2006/metadata/core-properties"/>
    <ds:schemaRef ds:uri="http://purl.org/dc/elements/1.1/"/>
    <ds:schemaRef ds:uri="http://schemas.microsoft.com/office/2006/documentManagement/types"/>
    <ds:schemaRef ds:uri="http://schemas.microsoft.com/office/infopath/2007/PartnerControls"/>
    <ds:schemaRef ds:uri="98329607-defc-402c-adce-f22a17c66498"/>
    <ds:schemaRef ds:uri="http://schemas.microsoft.com/sharepoint/v3"/>
    <ds:schemaRef ds:uri="http://purl.org/dc/dcmitype/"/>
  </ds:schemaRefs>
</ds:datastoreItem>
</file>

<file path=customXml/itemProps3.xml><?xml version="1.0" encoding="utf-8"?>
<ds:datastoreItem xmlns:ds="http://schemas.openxmlformats.org/officeDocument/2006/customXml" ds:itemID="{FFB952D1-DB9D-4C47-8AEA-582BE8BCC2B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98329607-defc-402c-adce-f22a17c6649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7453</TotalTime>
  <Words>3244</Words>
  <Application>Microsoft Office PowerPoint</Application>
  <PresentationFormat>Widescreen</PresentationFormat>
  <Paragraphs>219</Paragraphs>
  <Slides>20</Slides>
  <Notes>20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Aptos</vt:lpstr>
      <vt:lpstr>Arial</vt:lpstr>
      <vt:lpstr>Calibri</vt:lpstr>
      <vt:lpstr>Calibri Light</vt:lpstr>
      <vt:lpstr>Office Theme</vt:lpstr>
      <vt:lpstr>Landlords:  Renting to Housing Choice Voucher Tenants</vt:lpstr>
      <vt:lpstr>Agenda</vt:lpstr>
      <vt:lpstr>Section I:  Benefits of Renting to an HCV Tenant</vt:lpstr>
      <vt:lpstr>Benefits of HCV Tenants (cont.)</vt:lpstr>
      <vt:lpstr>Section II:  HCV Initial Lease-up</vt:lpstr>
      <vt:lpstr>HCV Initial Lease-up (cont.)</vt:lpstr>
      <vt:lpstr>HCV Initial Lease-up (cont.)</vt:lpstr>
      <vt:lpstr>HCV Initial Lease-up (cont.)</vt:lpstr>
      <vt:lpstr>HCV Initial Lease-up (cont.)</vt:lpstr>
      <vt:lpstr>HCV Initial Lease-up (cont.)</vt:lpstr>
      <vt:lpstr>Section III:  Virginia Housing’s  HCV Landlord Portal</vt:lpstr>
      <vt:lpstr>Virginia Housing’s HCV Portal (cont.)</vt:lpstr>
      <vt:lpstr>Section IV:  Legal Protections: Tenants and Landlords</vt:lpstr>
      <vt:lpstr>Legal Protections (cont.)</vt:lpstr>
      <vt:lpstr>Legal Protections (cont.)</vt:lpstr>
      <vt:lpstr>Legal Protections (cont.)</vt:lpstr>
      <vt:lpstr>Legal Protections (cont.)</vt:lpstr>
      <vt:lpstr>Q&amp;A</vt:lpstr>
      <vt:lpstr>Contact Info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Community Outreach Grant Programs</dc:title>
  <dc:creator>Monique Johnson</dc:creator>
  <cp:lastModifiedBy>Sirianni, Amanda</cp:lastModifiedBy>
  <cp:revision>116</cp:revision>
  <dcterms:created xsi:type="dcterms:W3CDTF">2022-01-22T17:46:21Z</dcterms:created>
  <dcterms:modified xsi:type="dcterms:W3CDTF">2025-01-17T18:30:35Z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0x01010049FAFF9514CF564A8A771E36AFDE6D73</vt:lpwstr>
  </property>
  <property fmtid="{D5CDD505-2E9C-101B-9397-08002B2CF9AE}" pid="3" name="ArticulateGUID">
    <vt:lpwstr>1CCBF3AE-2032-4973-B5DD-EB7DD80800DE</vt:lpwstr>
  </property>
  <property fmtid="{D5CDD505-2E9C-101B-9397-08002B2CF9AE}" pid="4" name="ArticulatePath">
    <vt:lpwstr>VH HCV Landlord Education PowerPoint V1 draft</vt:lpwstr>
  </property>
</Properties>
</file>